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81" r:id="rId5"/>
    <p:sldMasterId id="2147483695" r:id="rId6"/>
  </p:sldMasterIdLst>
  <p:notesMasterIdLst>
    <p:notesMasterId r:id="rId18"/>
  </p:notesMasterIdLst>
  <p:sldIdLst>
    <p:sldId id="8369" r:id="rId7"/>
    <p:sldId id="2147376960" r:id="rId8"/>
    <p:sldId id="2147377034" r:id="rId9"/>
    <p:sldId id="8387" r:id="rId10"/>
    <p:sldId id="8388" r:id="rId11"/>
    <p:sldId id="2147377050" r:id="rId12"/>
    <p:sldId id="2147377030" r:id="rId13"/>
    <p:sldId id="2147377029" r:id="rId14"/>
    <p:sldId id="2147377035" r:id="rId15"/>
    <p:sldId id="8390" r:id="rId16"/>
    <p:sldId id="21473770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9C5237-7EA1-E2AF-D7C1-FF3524F8726F}" name="Guest User" initials="GU" userId="S::urn:spo:anon#9e84026cfca9153c999f8437f232f0ba20ddffd55592421816268c788a1fadde::" providerId="AD"/>
  <p188:author id="{CC58CB90-A766-8272-DA21-3DF609B2E59E}" name="Raffi Sahul" initials="RS" userId="S::raffi.sahul@wilcoxon.com::e76bc2b1-e2f3-43bf-9ef4-00f15d95e47b" providerId="AD"/>
  <p188:author id="{9E332DA9-47C5-EC39-A568-7A75519DB518}" name="Tom LaRocque" initials="TL" userId="S::tom.larocque@wilcoxon.com::d83266ee-3d6f-421e-81d7-8a7d773245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A6D7D"/>
    <a:srgbClr val="7BCDF0"/>
    <a:srgbClr val="86D1F2"/>
    <a:srgbClr val="CCFFFF"/>
    <a:srgbClr val="66FFFF"/>
    <a:srgbClr val="66CCFF"/>
    <a:srgbClr val="86BD36"/>
    <a:srgbClr val="CE0473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073" autoAdjust="0"/>
  </p:normalViewPr>
  <p:slideViewPr>
    <p:cSldViewPr snapToGrid="0">
      <p:cViewPr varScale="1">
        <p:scale>
          <a:sx n="87" d="100"/>
          <a:sy n="87" d="100"/>
        </p:scale>
        <p:origin x="658" y="62"/>
      </p:cViewPr>
      <p:guideLst/>
    </p:cSldViewPr>
  </p:slideViewPr>
  <p:outlineViewPr>
    <p:cViewPr>
      <p:scale>
        <a:sx n="33" d="100"/>
        <a:sy n="33" d="100"/>
      </p:scale>
      <p:origin x="0" y="-6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A0D32-D348-4D8C-89D9-9144F97062F1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AB6C6-22FA-4C5B-84A9-A01490B7B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3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6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7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9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0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1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23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B6C6-22FA-4C5B-84A9-A01490B7B3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0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kern="100" dirty="0">
              <a:effectLst/>
              <a:latin typeface="Times New Roman" panose="02020603050405020304" pitchFamily="18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AB6C6-22FA-4C5B-84A9-A01490B7B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4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AB6C6-22FA-4C5B-84A9-A01490B7B3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8A42CD-7EDA-66CD-0489-F86A8E775162}"/>
              </a:ext>
            </a:extLst>
          </p:cNvPr>
          <p:cNvSpPr/>
          <p:nvPr userDrawn="1"/>
        </p:nvSpPr>
        <p:spPr>
          <a:xfrm>
            <a:off x="10813774" y="0"/>
            <a:ext cx="1378226" cy="1224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317" y="1696391"/>
            <a:ext cx="4348816" cy="939173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l" defTabSz="4571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5400" b="1" i="0" u="none" strike="noStrike" kern="1200" cap="none" spc="0" normalizeH="0" baseline="0" dirty="0">
                <a:ln w="3175">
                  <a:solidFill>
                    <a:srgbClr val="193E90">
                      <a:shade val="50000"/>
                    </a:srgbClr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srgbClr val="193E90">
                      <a:shade val="50000"/>
                    </a:srgbClr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Innovating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170" y="2503194"/>
            <a:ext cx="5315914" cy="32621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5860"/>
              </a:lnSpc>
              <a:spcBef>
                <a:spcPts val="0"/>
              </a:spcBef>
              <a:spcAft>
                <a:spcPts val="0"/>
              </a:spcAft>
              <a:buNone/>
              <a:defRPr sz="5400" cap="none">
                <a:solidFill>
                  <a:schemeClr val="accent1"/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across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industrial accelerometer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chain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3195F-54AE-99B1-97DE-95FA1E94DC98}"/>
              </a:ext>
            </a:extLst>
          </p:cNvPr>
          <p:cNvSpPr txBox="1"/>
          <p:nvPr userDrawn="1"/>
        </p:nvSpPr>
        <p:spPr>
          <a:xfrm>
            <a:off x="10216949" y="268723"/>
            <a:ext cx="165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2616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accent1"/>
                </a:solidFill>
                <a:latin typeface="Arial" pitchFamily="34" charset="0"/>
              </a:rPr>
              <a:t>an Amphenol Company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FB462B-BD57-9B59-F86D-23DC6BC32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34" y="333375"/>
            <a:ext cx="2001677" cy="658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FC7D62-5DBA-7A8E-205B-F08BB0E2B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9" b="1699"/>
          <a:stretch/>
        </p:blipFill>
        <p:spPr>
          <a:xfrm>
            <a:off x="4550400" y="104400"/>
            <a:ext cx="3567050" cy="8649937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6018D-C80D-0909-7E9A-F77E0E5B84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000" y="345600"/>
            <a:ext cx="2607057" cy="6321998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73F3B-160D-2B47-AB6E-A9A27E4B0A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/>
        </p:blipFill>
        <p:spPr>
          <a:xfrm>
            <a:off x="5684400" y="-1343042"/>
            <a:ext cx="5052695" cy="12252560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  <a:effectLst>
            <a:outerShdw blurRad="32444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8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BC16DA78-F731-4A51-9751-E746A9F2181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1" y="6423915"/>
            <a:ext cx="370332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Strictly 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B6FCF9-7E05-46B7-855C-9471ABB43BBA}"/>
              </a:ext>
            </a:extLst>
          </p:cNvPr>
          <p:cNvSpPr/>
          <p:nvPr userDrawn="1"/>
        </p:nvSpPr>
        <p:spPr>
          <a:xfrm>
            <a:off x="446534" y="5584055"/>
            <a:ext cx="11298932" cy="1109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9" dirty="0"/>
          </a:p>
        </p:txBody>
      </p:sp>
    </p:spTree>
    <p:extLst>
      <p:ext uri="{BB962C8B-B14F-4D97-AF65-F5344CB8AC3E}">
        <p14:creationId xmlns:p14="http://schemas.microsoft.com/office/powerpoint/2010/main" val="346119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33308"/>
            <a:ext cx="5194767" cy="39277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0" y="1933307"/>
            <a:ext cx="5194769" cy="39277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167AA643-6B57-49E6-8D2B-880CB3C18C3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D9D8B7-7A4B-2D64-7E39-2F22C39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7"/>
            <a:ext cx="11029616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EC67EB5-2538-D06D-74E9-4393428906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1192" y="1246909"/>
            <a:ext cx="11029615" cy="557784"/>
          </a:xfrm>
        </p:spPr>
        <p:txBody>
          <a:bodyPr anchor="ctr">
            <a:noAutofit/>
          </a:bodyPr>
          <a:lstStyle>
            <a:lvl1pPr marL="0" indent="0">
              <a:buNone/>
              <a:defRPr sz="1999" b="0" cap="all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148126-A9C9-3D7A-E3AC-1AFE49A4D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915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41869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1986691"/>
            <a:ext cx="5194766" cy="387436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7" y="141869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marL="0" marR="0" lvl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8" y="1986691"/>
            <a:ext cx="5194771" cy="387436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A7F8976B-9E5D-4A4B-90A3-2B3D329D37D2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968B25-7A6A-ABCA-1EDA-C8C57F08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7"/>
            <a:ext cx="11029616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26CC5E-952A-3455-40BF-541A07E96F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3472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61D4BCA1-8739-4F7D-B1F4-37F9CA85F4E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549FB0-7CFA-667B-6775-1541FDE45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797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AE61ABB2-3ABB-4B77-9F66-EA26B775165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FC43-6255-D711-8BC7-A5C3DC6FE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328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8" y="601200"/>
            <a:ext cx="3682723" cy="58154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8" y="933451"/>
            <a:ext cx="3031852" cy="17224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9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1999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8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156" indent="0">
              <a:buNone/>
              <a:defRPr sz="1100"/>
            </a:lvl2pPr>
            <a:lvl3pPr marL="914311" indent="0">
              <a:buNone/>
              <a:defRPr sz="1000"/>
            </a:lvl3pPr>
            <a:lvl4pPr marL="1371468" indent="0">
              <a:buNone/>
              <a:defRPr sz="900"/>
            </a:lvl4pPr>
            <a:lvl5pPr marL="1828623" indent="0">
              <a:buNone/>
              <a:defRPr sz="900"/>
            </a:lvl5pPr>
            <a:lvl6pPr marL="2285779" indent="0">
              <a:buNone/>
              <a:defRPr sz="900"/>
            </a:lvl6pPr>
            <a:lvl7pPr marL="2742935" indent="0">
              <a:buNone/>
              <a:defRPr sz="900"/>
            </a:lvl7pPr>
            <a:lvl8pPr marL="3200091" indent="0">
              <a:buNone/>
              <a:defRPr sz="900"/>
            </a:lvl8pPr>
            <a:lvl9pPr marL="36572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2" y="6456917"/>
            <a:ext cx="2844799" cy="365125"/>
          </a:xfrm>
          <a:prstGeom prst="rect">
            <a:avLst/>
          </a:prstGeom>
        </p:spPr>
        <p:txBody>
          <a:bodyPr/>
          <a:lstStyle/>
          <a:p>
            <a:fld id="{9D91E79C-A6B2-4DCA-9AAB-882409439F5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1" y="6456917"/>
            <a:ext cx="10525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0F4AF6F-1542-A374-6255-38B7693C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522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11029616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8" y="641351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6" indent="0">
              <a:buNone/>
              <a:defRPr sz="1600"/>
            </a:lvl2pPr>
            <a:lvl3pPr marL="914311" indent="0">
              <a:buNone/>
              <a:defRPr sz="1600"/>
            </a:lvl3pPr>
            <a:lvl4pPr marL="1371468" indent="0">
              <a:buNone/>
              <a:defRPr sz="1600"/>
            </a:lvl4pPr>
            <a:lvl5pPr marL="1828623" indent="0">
              <a:buNone/>
              <a:defRPr sz="1600"/>
            </a:lvl5pPr>
            <a:lvl6pPr marL="2285779" indent="0">
              <a:buNone/>
              <a:defRPr sz="1600"/>
            </a:lvl6pPr>
            <a:lvl7pPr marL="2742935" indent="0">
              <a:buNone/>
              <a:defRPr sz="1600"/>
            </a:lvl7pPr>
            <a:lvl8pPr marL="3200091" indent="0">
              <a:buNone/>
              <a:defRPr sz="1600"/>
            </a:lvl8pPr>
            <a:lvl9pPr marL="3657247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8" indent="0">
              <a:buNone/>
              <a:defRPr sz="900"/>
            </a:lvl4pPr>
            <a:lvl5pPr marL="1828623" indent="0">
              <a:buNone/>
              <a:defRPr sz="900"/>
            </a:lvl5pPr>
            <a:lvl6pPr marL="2285779" indent="0">
              <a:buNone/>
              <a:defRPr sz="900"/>
            </a:lvl6pPr>
            <a:lvl7pPr marL="2742935" indent="0">
              <a:buNone/>
              <a:defRPr sz="900"/>
            </a:lvl7pPr>
            <a:lvl8pPr marL="3200091" indent="0">
              <a:buNone/>
              <a:defRPr sz="900"/>
            </a:lvl8pPr>
            <a:lvl9pPr marL="36572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D123E613-1D83-4E72-890E-EE39F075DEE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D736EE-CF67-E65D-F900-D295568C5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1459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3" y="702156"/>
            <a:ext cx="11029616" cy="1013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BEF4708C-DA04-4F07-8D07-8E31D827E8C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17DC38-222B-FE2A-1AD0-2D0F54DAC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9959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  <a:prstGeom prst="rect">
            <a:avLst/>
          </a:prstGeo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4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5" y="457201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8" y="453644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5827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58A44227-0871-45ED-B76F-91E7F3FCF8C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05951" y="6423915"/>
            <a:ext cx="79232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DBB91B5-4530-86BA-1C56-C31FB2732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2753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 2022 Amphenol 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59538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F855-0328-23B5-AFAA-ADC5659D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CDFA-BE00-3431-3C56-C0F2E840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173E-A80E-7E59-E2BE-200A5A7A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9211-1BED-4DF5-ADBE-A6EA947CBEB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0F562-B11E-1154-9C67-E6FCF48C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6A0F-0C9A-544D-46B3-EBCB896A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B08E-888B-4807-ADD6-08576A18C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37D5A-6FC9-4DEE-98EA-B4AF6C950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  <p:pic>
        <p:nvPicPr>
          <p:cNvPr id="4" name="Picture 3" descr="A large factory with many towers and a body of water&#10;&#10;Description automatically generated">
            <a:extLst>
              <a:ext uri="{FF2B5EF4-FFF2-40B4-BE49-F238E27FC236}">
                <a16:creationId xmlns:a16="http://schemas.microsoft.com/office/drawing/2014/main" id="{9DF1E53E-8E26-88CF-40F6-8E00B0B0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38EF6-561D-353B-914B-392744601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12" b="-4957"/>
          <a:stretch/>
        </p:blipFill>
        <p:spPr>
          <a:xfrm>
            <a:off x="6868173" y="-2505488"/>
            <a:ext cx="4549955" cy="11033760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5393DB7-8054-AED9-C941-2E9080F6A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7299" y="1706996"/>
            <a:ext cx="5229637" cy="1521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120"/>
              </a:lnSpc>
              <a:defRPr sz="4200"/>
            </a:lvl1pPr>
          </a:lstStyle>
          <a:p>
            <a:r>
              <a:rPr lang="en-US" dirty="0"/>
              <a:t>Accelerometers for industrial automation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4F712D-00FA-08F9-DA9B-361A9728DB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217299" y="765670"/>
            <a:ext cx="5229637" cy="10959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60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Diagonal Stripe 6">
            <a:extLst>
              <a:ext uri="{FF2B5EF4-FFF2-40B4-BE49-F238E27FC236}">
                <a16:creationId xmlns:a16="http://schemas.microsoft.com/office/drawing/2014/main" id="{B8DDFDAC-A14D-8ECA-6341-CE35D93B958D}"/>
              </a:ext>
            </a:extLst>
          </p:cNvPr>
          <p:cNvSpPr/>
          <p:nvPr userDrawn="1"/>
        </p:nvSpPr>
        <p:spPr>
          <a:xfrm flipH="1">
            <a:off x="1230869" y="984196"/>
            <a:ext cx="720666" cy="1747582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927" y="1696391"/>
            <a:ext cx="4348816" cy="939173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l" defTabSz="4571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5400" b="1" i="0" u="none" strike="noStrike" kern="1200" cap="none" spc="0" normalizeH="0" baseline="0" dirty="0">
                <a:ln w="3175">
                  <a:solidFill>
                    <a:srgbClr val="193E90">
                      <a:shade val="50000"/>
                    </a:srgbClr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srgbClr val="193E90">
                      <a:shade val="50000"/>
                    </a:srgbClr>
                  </a:solidFill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Innovating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927" y="2503194"/>
            <a:ext cx="5315914" cy="3262176"/>
          </a:xfrm>
        </p:spPr>
        <p:txBody>
          <a:bodyPr anchor="t">
            <a:noAutofit/>
          </a:bodyPr>
          <a:lstStyle>
            <a:lvl1pPr marL="0" indent="0" algn="l">
              <a:lnSpc>
                <a:spcPts val="5860"/>
              </a:lnSpc>
              <a:spcBef>
                <a:spcPts val="0"/>
              </a:spcBef>
              <a:spcAft>
                <a:spcPts val="0"/>
              </a:spcAft>
              <a:buNone/>
              <a:defRPr sz="5400" cap="none">
                <a:solidFill>
                  <a:schemeClr val="accent1"/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across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industrial accelerometer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chain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3195F-54AE-99B1-97DE-95FA1E94DC98}"/>
              </a:ext>
            </a:extLst>
          </p:cNvPr>
          <p:cNvSpPr txBox="1"/>
          <p:nvPr userDrawn="1"/>
        </p:nvSpPr>
        <p:spPr>
          <a:xfrm>
            <a:off x="10216949" y="268723"/>
            <a:ext cx="165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2616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accent1"/>
                </a:solidFill>
                <a:latin typeface="Arial" pitchFamily="34" charset="0"/>
              </a:rPr>
              <a:t>an Amphenol Company</a:t>
            </a: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FB462B-BD57-9B59-F86D-23DC6BC32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34" y="333375"/>
            <a:ext cx="2001677" cy="6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3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37D5A-6FC9-4DEE-98EA-B4AF6C950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 descr="A large factory with many towers and a body of water&#10;&#10;Description automatically generated">
            <a:extLst>
              <a:ext uri="{FF2B5EF4-FFF2-40B4-BE49-F238E27FC236}">
                <a16:creationId xmlns:a16="http://schemas.microsoft.com/office/drawing/2014/main" id="{9DF1E53E-8E26-88CF-40F6-8E00B0B0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" r="851" b="159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38EF6-561D-353B-914B-392744601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17" t="-30712" r="6964" b="-4957"/>
          <a:stretch/>
        </p:blipFill>
        <p:spPr>
          <a:xfrm>
            <a:off x="6868173" y="-2505488"/>
            <a:ext cx="4549955" cy="11033760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5393DB7-8054-AED9-C941-2E9080F6A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7299" y="1738800"/>
            <a:ext cx="5229637" cy="15216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120"/>
              </a:lnSpc>
              <a:defRPr sz="4200"/>
            </a:lvl1pPr>
          </a:lstStyle>
          <a:p>
            <a:r>
              <a:rPr lang="en-US" dirty="0"/>
              <a:t>Test and measurement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4F712D-00FA-08F9-DA9B-361A9728DB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217299" y="797474"/>
            <a:ext cx="5229637" cy="1095953"/>
          </a:xfrm>
        </p:spPr>
        <p:txBody>
          <a:bodyPr anchor="t" anchorCtr="0">
            <a:noAutofit/>
          </a:bodyPr>
          <a:lstStyle>
            <a:lvl1pPr marL="0" indent="0">
              <a:buNone/>
              <a:defRPr sz="60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Diagonal Stripe 6">
            <a:extLst>
              <a:ext uri="{FF2B5EF4-FFF2-40B4-BE49-F238E27FC236}">
                <a16:creationId xmlns:a16="http://schemas.microsoft.com/office/drawing/2014/main" id="{B8DDFDAC-A14D-8ECA-6341-CE35D93B958D}"/>
              </a:ext>
            </a:extLst>
          </p:cNvPr>
          <p:cNvSpPr/>
          <p:nvPr userDrawn="1"/>
        </p:nvSpPr>
        <p:spPr>
          <a:xfrm flipH="1">
            <a:off x="1230869" y="1016000"/>
            <a:ext cx="720666" cy="1747582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A7210-2FEF-34D6-FF6F-97AE2C2E0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7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64" y="1933308"/>
            <a:ext cx="10797144" cy="404204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992E53-D208-F898-0327-CC459B5A09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3DEEC3-FAB7-3FCD-C9A0-7D9194C8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C971AB73-1E30-70FE-EA3D-45C47EC456BF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87009-D1A7-1435-1B0C-501F7C2C7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1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663" y="1933308"/>
            <a:ext cx="4962298" cy="392774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0" y="1933307"/>
            <a:ext cx="5194769" cy="3927744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980737D-2A42-EE93-3A56-596CA7318E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53665-22D1-B338-FB69-3630FE7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314BA2-7CEB-5BAB-DFC5-A06942B350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88742809-9CEF-74DA-EFF7-595FD0DC849E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137B-12B2-E55B-7E1D-70A7A7999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3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663" y="1418698"/>
            <a:ext cx="4962299" cy="557784"/>
          </a:xfrm>
        </p:spPr>
        <p:txBody>
          <a:bodyPr anchor="ctr">
            <a:noAutofit/>
          </a:bodyPr>
          <a:lstStyle>
            <a:lvl1pPr marL="0" indent="0">
              <a:buNone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63" y="1986691"/>
            <a:ext cx="4962298" cy="387436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7" y="141869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marL="0" marR="0" lvl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8" y="1986691"/>
            <a:ext cx="5194771" cy="3874362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B065139-2DDB-BB4E-2DDE-9154FE410F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BCFFED-A09F-8242-D8AD-01FCE08F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4D4C34-8A88-717C-94DD-87A6213FB40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40D44485-F658-08E4-FE10-202AC275F595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95B30-7BC3-79F3-B7F7-4585376B6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2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70B3686-CE21-0674-C639-BCA3375C60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6714E2-D38B-C5E5-EA17-156B1628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7143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128187-3A87-5F18-73F9-B34A6BA97A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797144" cy="557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iagonal Stripe 6">
            <a:extLst>
              <a:ext uri="{FF2B5EF4-FFF2-40B4-BE49-F238E27FC236}">
                <a16:creationId xmlns:a16="http://schemas.microsoft.com/office/drawing/2014/main" id="{839165C0-1336-9842-ACA6-5FC34F744111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046A8-2A8C-B664-D03A-A4ED70C60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9A26634-B059-3062-861C-60F41D412E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15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223200"/>
            <a:ext cx="10181114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63" y="1933308"/>
            <a:ext cx="10970349" cy="4042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992E53-D208-F898-0327-CC459B5A09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181113" cy="5577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3DEEC3-FAB7-3FCD-C9A0-7D9194C8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C971AB73-1E30-70FE-EA3D-45C47EC456BF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43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663" y="1933308"/>
            <a:ext cx="5257800" cy="39277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6213" y="1933307"/>
            <a:ext cx="5257800" cy="3927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980737D-2A42-EE93-3A56-596CA7318E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B53665-22D1-B338-FB69-3630FE7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23200"/>
            <a:ext cx="10181114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314BA2-7CEB-5BAB-DFC5-A06942B350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181113" cy="5577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88742809-9CEF-74DA-EFF7-595FD0DC849E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662" y="1418698"/>
            <a:ext cx="5257800" cy="557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63" y="1986691"/>
            <a:ext cx="5257800" cy="387436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6213" y="1418698"/>
            <a:ext cx="5257800" cy="5533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999" b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marL="0" marR="0" lvl="0" indent="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6213" y="1986690"/>
            <a:ext cx="5257800" cy="387436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B065139-2DDB-BB4E-2DDE-9154FE410F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BCFFED-A09F-8242-D8AD-01FCE08F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23200"/>
            <a:ext cx="10234362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4D4C34-8A88-717C-94DD-87A6213FB40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234362" cy="5577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40D44485-F658-08E4-FE10-202AC275F595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83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70B3686-CE21-0674-C639-BCA3375C60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6714E2-D38B-C5E5-EA17-156B1628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23200"/>
            <a:ext cx="10181114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128187-3A87-5F18-73F9-B34A6BA97A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000" y="608400"/>
            <a:ext cx="10181113" cy="5577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600" b="0" cap="none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iagonal Stripe 6">
            <a:extLst>
              <a:ext uri="{FF2B5EF4-FFF2-40B4-BE49-F238E27FC236}">
                <a16:creationId xmlns:a16="http://schemas.microsoft.com/office/drawing/2014/main" id="{839165C0-1336-9842-ACA6-5FC34F744111}"/>
              </a:ext>
            </a:extLst>
          </p:cNvPr>
          <p:cNvSpPr/>
          <p:nvPr userDrawn="1"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34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9A26634-B059-3062-861C-60F41D412E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289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2"/>
            <a:ext cx="10993549" cy="1475013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39811E-7C52-4125-BC8F-0C16BD1FE479}"/>
              </a:ext>
            </a:extLst>
          </p:cNvPr>
          <p:cNvSpPr/>
          <p:nvPr userDrawn="1"/>
        </p:nvSpPr>
        <p:spPr>
          <a:xfrm>
            <a:off x="446534" y="5584055"/>
            <a:ext cx="11298932" cy="1109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9" dirty="0"/>
          </a:p>
        </p:txBody>
      </p:sp>
    </p:spTree>
    <p:extLst>
      <p:ext uri="{BB962C8B-B14F-4D97-AF65-F5344CB8AC3E}">
        <p14:creationId xmlns:p14="http://schemas.microsoft.com/office/powerpoint/2010/main" val="1340760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02157"/>
            <a:ext cx="11029616" cy="5447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33308"/>
            <a:ext cx="11029615" cy="404204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992E53-D208-F898-0327-CC459B5A09F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1192" y="1246909"/>
            <a:ext cx="11029615" cy="557784"/>
          </a:xfrm>
        </p:spPr>
        <p:txBody>
          <a:bodyPr anchor="ctr">
            <a:noAutofit/>
          </a:bodyPr>
          <a:lstStyle>
            <a:lvl1pPr marL="0" indent="0">
              <a:buNone/>
              <a:defRPr sz="1999" b="0" cap="all" baseline="0">
                <a:solidFill>
                  <a:schemeClr val="accent1"/>
                </a:solidFill>
              </a:defRPr>
            </a:lvl1pPr>
            <a:lvl2pPr marL="457156" indent="0">
              <a:buNone/>
              <a:defRPr sz="1999" b="1"/>
            </a:lvl2pPr>
            <a:lvl3pPr marL="914311" indent="0">
              <a:buNone/>
              <a:defRPr sz="1800" b="1"/>
            </a:lvl3pPr>
            <a:lvl4pPr marL="1371468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9" indent="0">
              <a:buNone/>
              <a:defRPr sz="1600" b="1"/>
            </a:lvl6pPr>
            <a:lvl7pPr marL="2742935" indent="0">
              <a:buNone/>
              <a:defRPr sz="1600" b="1"/>
            </a:lvl7pPr>
            <a:lvl8pPr marL="3200091" indent="0">
              <a:buNone/>
              <a:defRPr sz="1600" b="1"/>
            </a:lvl8pPr>
            <a:lvl9pPr marL="36572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3DEEC3-FAB7-3FCD-C9A0-7D9194C8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4099-A170-574A-5389-19198CEAACE3}"/>
              </a:ext>
            </a:extLst>
          </p:cNvPr>
          <p:cNvSpPr txBox="1"/>
          <p:nvPr userDrawn="1"/>
        </p:nvSpPr>
        <p:spPr>
          <a:xfrm>
            <a:off x="363682" y="6526496"/>
            <a:ext cx="61638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© Wilcoxon Sensing Technologies 2024 (an Amphenol Company)  </a:t>
            </a:r>
            <a:r>
              <a:rPr lang="en-GB" sz="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\ </a:t>
            </a:r>
            <a:r>
              <a:rPr lang="en-GB" sz="8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Innovating across the Industrial accelerometer value chain</a:t>
            </a:r>
          </a:p>
        </p:txBody>
      </p:sp>
    </p:spTree>
    <p:extLst>
      <p:ext uri="{BB962C8B-B14F-4D97-AF65-F5344CB8AC3E}">
        <p14:creationId xmlns:p14="http://schemas.microsoft.com/office/powerpoint/2010/main" val="16244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DC5A04-7542-51CB-250A-8C4C5E99B881}"/>
              </a:ext>
            </a:extLst>
          </p:cNvPr>
          <p:cNvSpPr txBox="1"/>
          <p:nvPr userDrawn="1"/>
        </p:nvSpPr>
        <p:spPr>
          <a:xfrm>
            <a:off x="363682" y="6494692"/>
            <a:ext cx="61638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© 2025 Wilcoxon Sensing Technologies. |  883M digital sensor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7CFAE74-7E0A-7143-B50B-25030FE1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 defTabSz="826160" fontAlgn="base">
              <a:spcBef>
                <a:spcPct val="0"/>
              </a:spcBef>
              <a:spcAft>
                <a:spcPct val="0"/>
              </a:spcAft>
              <a:defRPr/>
            </a:pPr>
            <a:fld id="{3A98EE3D-8CD1-4C3F-BD1C-C98C9596463C}" type="slidenum">
              <a:rPr lang="en-US" sz="1000" smtClean="0"/>
              <a:pPr algn="r" defTabSz="8261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567B1-B5E0-91A8-5EA8-92BD17240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71" r:id="rId3"/>
    <p:sldLayoutId id="2147483673" r:id="rId4"/>
    <p:sldLayoutId id="2147483674" r:id="rId5"/>
    <p:sldLayoutId id="2147483675" r:id="rId6"/>
    <p:sldLayoutId id="2147483676" r:id="rId7"/>
  </p:sldLayoutIdLst>
  <p:hf hdr="0"/>
  <p:txStyles>
    <p:titleStyle>
      <a:lvl1pPr algn="l" defTabSz="457156" rtl="0" eaLnBrk="1" latinLnBrk="0" hangingPunct="1">
        <a:lnSpc>
          <a:spcPct val="100000"/>
        </a:lnSpc>
        <a:spcBef>
          <a:spcPct val="0"/>
        </a:spcBef>
        <a:buNone/>
        <a:defRPr sz="2600" b="0" kern="1200" cap="none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70" indent="-305970" algn="l" defTabSz="457156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6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39" indent="-305970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913" indent="-269974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1880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845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817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788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759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30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5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7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705125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9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/>
  <p:txStyles>
    <p:titleStyle>
      <a:lvl1pPr algn="l" defTabSz="457156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70" indent="-305970" algn="l" defTabSz="457156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39" indent="-305970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913" indent="-269974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1880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845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817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788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759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30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5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7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618">
          <p15:clr>
            <a:srgbClr val="F26B43"/>
          </p15:clr>
        </p15:guide>
        <p15:guide id="5" orient="horz" pos="42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223200"/>
            <a:ext cx="10796400" cy="526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599" y="2336002"/>
            <a:ext cx="10797209" cy="3652047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C5A04-7542-51CB-250A-8C4C5E99B881}"/>
              </a:ext>
            </a:extLst>
          </p:cNvPr>
          <p:cNvSpPr txBox="1"/>
          <p:nvPr userDrawn="1"/>
        </p:nvSpPr>
        <p:spPr>
          <a:xfrm>
            <a:off x="363682" y="6526496"/>
            <a:ext cx="61638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© 2025 Wilcoxon Sensing Technologies  |  883M digital sensor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7CFAE74-7E0A-7143-B50B-25030FE1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hdr="0"/>
  <p:txStyles>
    <p:titleStyle>
      <a:lvl1pPr algn="l" defTabSz="457156" rtl="0" eaLnBrk="1" latinLnBrk="0" hangingPunct="1">
        <a:lnSpc>
          <a:spcPct val="100000"/>
        </a:lnSpc>
        <a:spcBef>
          <a:spcPct val="0"/>
        </a:spcBef>
        <a:buNone/>
        <a:defRPr sz="2600" b="0" kern="1200" cap="none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70" indent="-305970" algn="l" defTabSz="457156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6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39" indent="-305970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913" indent="-269974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1880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845" indent="-2339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817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788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759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30" indent="-228578" algn="l" defTabSz="457156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5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1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7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618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ilcoxon.com/883m/" TargetMode="External"/><Relationship Id="rId3" Type="http://schemas.openxmlformats.org/officeDocument/2006/relationships/image" Target="../media/image34.jpg"/><Relationship Id="rId7" Type="http://schemas.openxmlformats.org/officeDocument/2006/relationships/hyperlink" Target="https://wilcoxon.com/wp-content/uploads/2025/02/883M-User-Manual-Rev.1.0_20241206-EN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ilcoxon.com/wp-content/uploads/2025/02/883M-spec-99473A.pdf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ilcoxon.com/wp-content/uploads/2025/02/883M-spec-99473A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AFCB164-70F4-1251-768E-99337491D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16" y="1728475"/>
            <a:ext cx="4943275" cy="939173"/>
          </a:xfrm>
        </p:spPr>
        <p:txBody>
          <a:bodyPr anchor="b">
            <a:noAutofit/>
          </a:bodyPr>
          <a:lstStyle/>
          <a:p>
            <a:r>
              <a:rPr lang="en-US" sz="3700" dirty="0"/>
              <a:t>New product introduction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818BFCE-807F-9F9D-F23E-2E759FF84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170" y="2608698"/>
            <a:ext cx="5315914" cy="3262176"/>
          </a:xfrm>
        </p:spPr>
        <p:txBody>
          <a:bodyPr/>
          <a:lstStyle/>
          <a:p>
            <a:r>
              <a:rPr lang="en-US" sz="3700" dirty="0"/>
              <a:t>883M digital triaxial accelerometer and temperature sensor</a:t>
            </a:r>
          </a:p>
        </p:txBody>
      </p:sp>
    </p:spTree>
    <p:extLst>
      <p:ext uri="{BB962C8B-B14F-4D97-AF65-F5344CB8AC3E}">
        <p14:creationId xmlns:p14="http://schemas.microsoft.com/office/powerpoint/2010/main" val="91113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B8F64-04E5-C171-9F1B-53B4000FB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5FBBB1-993C-9015-B81D-C246C10CB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663" y="1986691"/>
            <a:ext cx="9798652" cy="3874362"/>
          </a:xfrm>
        </p:spPr>
        <p:txBody>
          <a:bodyPr/>
          <a:lstStyle/>
          <a:p>
            <a:r>
              <a:rPr lang="en-US" b="1" dirty="0"/>
              <a:t>Rotating machinery</a:t>
            </a:r>
            <a:r>
              <a:rPr lang="en-US" dirty="0"/>
              <a:t>: motors, fans, blowers, pumps, compressors, etc.</a:t>
            </a:r>
          </a:p>
          <a:p>
            <a:r>
              <a:rPr lang="en-US" b="1" dirty="0"/>
              <a:t>Transmission systems</a:t>
            </a:r>
            <a:r>
              <a:rPr lang="en-US" dirty="0"/>
              <a:t>: gearboxes, couplings, bearings, etc.</a:t>
            </a:r>
          </a:p>
          <a:p>
            <a:r>
              <a:rPr lang="en-US" b="1" dirty="0"/>
              <a:t>Manufacturing equipment</a:t>
            </a:r>
            <a:r>
              <a:rPr lang="en-US" dirty="0"/>
              <a:t>: CNC machines, conveyor belts, etc.</a:t>
            </a:r>
          </a:p>
          <a:p>
            <a:r>
              <a:rPr lang="en-US" b="1" dirty="0"/>
              <a:t>HVAC systems</a:t>
            </a:r>
            <a:r>
              <a:rPr lang="en-US" dirty="0"/>
              <a:t>: compressors, cooling towers, cranes, lifting equipment, road rollers,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AC16FC-BD33-DA11-41CB-7722C0E675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F8DFB-77CF-3BA3-31E1-88CC59ED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38240-69B9-655A-2080-AD1FCF2F8D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51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factory with many towers at night&#10;&#10;Description automatically generated with medium confidence">
            <a:extLst>
              <a:ext uri="{FF2B5EF4-FFF2-40B4-BE49-F238E27FC236}">
                <a16:creationId xmlns:a16="http://schemas.microsoft.com/office/drawing/2014/main" id="{CC9400C0-1A1D-F2E2-CCB7-7DE35B834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6" r="75934" b="-89"/>
          <a:stretch/>
        </p:blipFill>
        <p:spPr>
          <a:xfrm>
            <a:off x="0" y="0"/>
            <a:ext cx="2934108" cy="6858000"/>
          </a:xfrm>
          <a:custGeom>
            <a:avLst/>
            <a:gdLst>
              <a:gd name="connsiteX0" fmla="*/ 0 w 2934108"/>
              <a:gd name="connsiteY0" fmla="*/ 0 h 6858000"/>
              <a:gd name="connsiteX1" fmla="*/ 1145739 w 2934108"/>
              <a:gd name="connsiteY1" fmla="*/ 0 h 6858000"/>
              <a:gd name="connsiteX2" fmla="*/ 2934108 w 2934108"/>
              <a:gd name="connsiteY2" fmla="*/ 6858000 h 6858000"/>
              <a:gd name="connsiteX3" fmla="*/ 0 w 29341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108" h="6858000">
                <a:moveTo>
                  <a:pt x="0" y="0"/>
                </a:moveTo>
                <a:lnTo>
                  <a:pt x="1145739" y="0"/>
                </a:lnTo>
                <a:lnTo>
                  <a:pt x="29341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Picture 1" descr="A factory with many towers at night&#10;&#10;Description automatically generated with medium confidence">
            <a:extLst>
              <a:ext uri="{FF2B5EF4-FFF2-40B4-BE49-F238E27FC236}">
                <a16:creationId xmlns:a16="http://schemas.microsoft.com/office/drawing/2014/main" id="{2D60C7D9-99F1-039C-FAC2-541211B97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6" b="-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9EEA0B-F030-E534-3908-046955D2B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24" t="57228" r="-905" b="16243"/>
          <a:stretch/>
        </p:blipFill>
        <p:spPr>
          <a:xfrm>
            <a:off x="11043068" y="220138"/>
            <a:ext cx="792268" cy="834028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157E800-3BE7-03B0-EE5F-ED59B9B081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939" y="6551753"/>
            <a:ext cx="331074" cy="164931"/>
          </a:xfrm>
          <a:prstGeom prst="rect">
            <a:avLst/>
          </a:prstGeom>
        </p:spPr>
        <p:txBody>
          <a:bodyPr tIns="0"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lang="en-US" sz="1000" smtClean="0"/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Diagonal Stripe 6">
            <a:extLst>
              <a:ext uri="{FF2B5EF4-FFF2-40B4-BE49-F238E27FC236}">
                <a16:creationId xmlns:a16="http://schemas.microsoft.com/office/drawing/2014/main" id="{8EB1917D-D916-47CA-5BF8-C5A5AADF5211}"/>
              </a:ext>
            </a:extLst>
          </p:cNvPr>
          <p:cNvSpPr/>
          <p:nvPr/>
        </p:nvSpPr>
        <p:spPr>
          <a:xfrm flipH="1">
            <a:off x="859286" y="-1066799"/>
            <a:ext cx="4214678" cy="1022040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C17B8E-B97F-3D9B-C343-092589213A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24" t="57228" r="-905" b="16243"/>
          <a:stretch/>
        </p:blipFill>
        <p:spPr>
          <a:xfrm>
            <a:off x="11043068" y="220138"/>
            <a:ext cx="792268" cy="8340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46B91D-69E7-5C20-A376-21C56CB08E65}"/>
              </a:ext>
            </a:extLst>
          </p:cNvPr>
          <p:cNvGrpSpPr/>
          <p:nvPr/>
        </p:nvGrpSpPr>
        <p:grpSpPr>
          <a:xfrm>
            <a:off x="5788877" y="1539430"/>
            <a:ext cx="5715565" cy="3686210"/>
            <a:chOff x="5644505" y="1910461"/>
            <a:chExt cx="5715565" cy="3686210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68191D1-D7DE-EC14-6B8F-322BA225467E}"/>
                </a:ext>
              </a:extLst>
            </p:cNvPr>
            <p:cNvSpPr txBox="1">
              <a:spLocks/>
            </p:cNvSpPr>
            <p:nvPr/>
          </p:nvSpPr>
          <p:spPr>
            <a:xfrm>
              <a:off x="5644505" y="1910461"/>
              <a:ext cx="5715565" cy="14234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156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600" b="0" kern="1200" cap="all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8000" b="1" cap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5F1E5F45-8D21-E6C0-5D36-816D9CDA99B5}"/>
                </a:ext>
              </a:extLst>
            </p:cNvPr>
            <p:cNvSpPr txBox="1">
              <a:spLocks/>
            </p:cNvSpPr>
            <p:nvPr/>
          </p:nvSpPr>
          <p:spPr>
            <a:xfrm>
              <a:off x="8599511" y="3497202"/>
              <a:ext cx="2733202" cy="20994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05970" indent="-305970" algn="l" defTabSz="457156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699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29939" indent="-30597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99913" indent="-269974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1880" indent="-233978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1845" indent="-233978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99817" indent="-228578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99788" indent="-228578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99759" indent="-228578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99730" indent="-228578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bg1"/>
                </a:buClr>
                <a:buNone/>
              </a:pPr>
              <a:endParaRPr lang="en-US" dirty="0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4251C9-EF0A-0DED-D67C-8BA0D7346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838" y="2791516"/>
            <a:ext cx="2607525" cy="2495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0897F-A044-5E06-5CA9-8043DA1455BF}"/>
              </a:ext>
            </a:extLst>
          </p:cNvPr>
          <p:cNvSpPr txBox="1"/>
          <p:nvPr/>
        </p:nvSpPr>
        <p:spPr>
          <a:xfrm>
            <a:off x="5788877" y="2796428"/>
            <a:ext cx="4004622" cy="1200329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the specifications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the user manual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the product page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7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25FAD0-5A26-6432-257D-105938E16CEA}"/>
              </a:ext>
            </a:extLst>
          </p:cNvPr>
          <p:cNvSpPr/>
          <p:nvPr/>
        </p:nvSpPr>
        <p:spPr>
          <a:xfrm>
            <a:off x="442913" y="1338466"/>
            <a:ext cx="8165377" cy="4521199"/>
          </a:xfrm>
          <a:prstGeom prst="rect">
            <a:avLst/>
          </a:prstGeom>
          <a:solidFill>
            <a:schemeClr val="accent3">
              <a:lumMod val="20000"/>
              <a:lumOff val="80000"/>
              <a:alpha val="597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gonal Stripe 6">
            <a:extLst>
              <a:ext uri="{FF2B5EF4-FFF2-40B4-BE49-F238E27FC236}">
                <a16:creationId xmlns:a16="http://schemas.microsoft.com/office/drawing/2014/main" id="{8847CD79-DF78-1CD1-4B5E-155A05EBC993}"/>
              </a:ext>
            </a:extLst>
          </p:cNvPr>
          <p:cNvSpPr/>
          <p:nvPr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9EEA0B-F030-E534-3908-046955D2B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24" t="57228" r="-905" b="16243"/>
          <a:stretch/>
        </p:blipFill>
        <p:spPr>
          <a:xfrm>
            <a:off x="11043068" y="220138"/>
            <a:ext cx="792268" cy="834028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157E800-3BE7-03B0-EE5F-ED59B9B081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B04911F-5AD3-71F3-BC15-8ECB494EBE7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21332" y="280265"/>
            <a:ext cx="10797144" cy="557784"/>
          </a:xfrm>
        </p:spPr>
        <p:txBody>
          <a:bodyPr lIns="0" tIns="0">
            <a:noAutofit/>
          </a:bodyPr>
          <a:lstStyle/>
          <a:p>
            <a:pPr fontAlgn="t">
              <a:lnSpc>
                <a:spcPct val="100000"/>
              </a:lnSpc>
              <a:spcBef>
                <a:spcPts val="1008"/>
              </a:spcBef>
            </a:pPr>
            <a:r>
              <a:rPr lang="en-US" sz="2600" cap="none" dirty="0">
                <a:solidFill>
                  <a:schemeClr val="tx2"/>
                </a:solidFill>
              </a:rPr>
              <a:t>883M product overview</a:t>
            </a:r>
            <a:br>
              <a:rPr lang="en-US" sz="2600" cap="none" dirty="0">
                <a:solidFill>
                  <a:schemeClr val="tx2"/>
                </a:solidFill>
              </a:rPr>
            </a:br>
            <a:r>
              <a:rPr lang="en-US" sz="2600" cap="none" dirty="0"/>
              <a:t>Triaxial MEMS accelerometer and temperature sensor</a:t>
            </a:r>
            <a:br>
              <a:rPr lang="en-US" sz="2600" cap="none" dirty="0">
                <a:solidFill>
                  <a:schemeClr val="tx2"/>
                </a:solidFill>
              </a:rPr>
            </a:br>
            <a:endParaRPr lang="en-US" sz="2600" cap="none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5AFF88C-0DFF-5931-D26D-082B07EF286C}"/>
              </a:ext>
            </a:extLst>
          </p:cNvPr>
          <p:cNvSpPr txBox="1">
            <a:spLocks/>
          </p:cNvSpPr>
          <p:nvPr/>
        </p:nvSpPr>
        <p:spPr>
          <a:xfrm>
            <a:off x="826749" y="1517550"/>
            <a:ext cx="7781541" cy="417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marR="0" lvl="0" indent="-305435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Up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5kHz high-frequency response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305435" marR="0" lvl="0" indent="-305435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IP67 design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, operates in harsh environments with excellent durability and reliability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305435" marR="0" lvl="0" indent="-305435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Modbus RTU communication protocol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/>
              </a:rPr>
              <a:t>over an RS-485 serial bus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ensures stable data transmission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305435" indent="-305435">
              <a:buClr>
                <a:srgbClr val="163E9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accent1"/>
                </a:solidFill>
                <a:latin typeface="Arial"/>
                <a:cs typeface="Calibri"/>
              </a:rPr>
              <a:t>Digital output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Calibri"/>
              </a:rPr>
              <a:t>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 vibration spectrum, time waveforms, and 12 frequency bands, facilitating machine fault diagnosis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305435" marR="0" lvl="0" indent="-305435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Frequency bands align with international standards for machine vibration measurement 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629920" marR="0" lvl="1" indent="-305435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1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ISO 10816-3 </a:t>
            </a:r>
            <a:r>
              <a:rPr kumimoji="0" lang="en-US" sz="13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and</a:t>
            </a:r>
            <a:r>
              <a:rPr kumimoji="0" lang="en-US" sz="1301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 ISO 20816-3 </a:t>
            </a:r>
            <a:r>
              <a:rPr kumimoji="0" lang="en-US" sz="13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standards for mechanical vibrations</a:t>
            </a:r>
            <a:endParaRPr lang="en-US" sz="13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629920" marR="0" lvl="1" indent="-305435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1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ISO 17243 </a:t>
            </a:r>
            <a:r>
              <a:rPr kumimoji="0" lang="en-US" sz="13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machine tool spindle vibrations</a:t>
            </a:r>
            <a:endParaRPr lang="en-US" sz="13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Calibri"/>
            </a:endParaRPr>
          </a:p>
          <a:p>
            <a:pPr marL="305435" marR="0" lvl="0" indent="-305435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Condition monitoring applications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: balance-of-plant, process monitoring, energy, automated equipment, semiconductor manufacturing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4D07A-C097-BF61-F908-6DAF901DA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600" y="2176654"/>
            <a:ext cx="2949622" cy="2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E3C0-BC6E-FA64-80BB-FCCD008FD2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6B9405-E846-6380-F3A8-5B6A49FE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architecture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A75110-B643-3124-26A1-F983F6BFD72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Connected via SCADA system</a:t>
            </a:r>
          </a:p>
        </p:txBody>
      </p:sp>
      <p:sp>
        <p:nvSpPr>
          <p:cNvPr id="3" name="TextBox 56">
            <a:extLst>
              <a:ext uri="{FF2B5EF4-FFF2-40B4-BE49-F238E27FC236}">
                <a16:creationId xmlns:a16="http://schemas.microsoft.com/office/drawing/2014/main" id="{02792973-9D73-A2D3-6960-8452083298C5}"/>
              </a:ext>
            </a:extLst>
          </p:cNvPr>
          <p:cNvSpPr txBox="1"/>
          <p:nvPr/>
        </p:nvSpPr>
        <p:spPr>
          <a:xfrm>
            <a:off x="6446081" y="5268104"/>
            <a:ext cx="184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prstClr val="black"/>
              </a:buClr>
              <a:buSzPct val="70000"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ea typeface="Tahoma"/>
              </a:rPr>
              <a:t>883M accelerometers</a:t>
            </a: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BF41B49B-FB48-8DB1-B5BE-F6117B76019C}"/>
              </a:ext>
            </a:extLst>
          </p:cNvPr>
          <p:cNvSpPr txBox="1"/>
          <p:nvPr/>
        </p:nvSpPr>
        <p:spPr>
          <a:xfrm>
            <a:off x="6450436" y="4796293"/>
            <a:ext cx="184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prstClr val="black"/>
              </a:buClr>
              <a:buSzPct val="70000"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ea typeface="Tahoma"/>
              </a:rPr>
              <a:t>RM8-J94-ST-50 cables</a:t>
            </a:r>
          </a:p>
        </p:txBody>
      </p:sp>
      <p:sp>
        <p:nvSpPr>
          <p:cNvPr id="5" name="TextBox 60">
            <a:extLst>
              <a:ext uri="{FF2B5EF4-FFF2-40B4-BE49-F238E27FC236}">
                <a16:creationId xmlns:a16="http://schemas.microsoft.com/office/drawing/2014/main" id="{C60B3DB3-39A4-B20F-93E5-11FF9419DC67}"/>
              </a:ext>
            </a:extLst>
          </p:cNvPr>
          <p:cNvSpPr txBox="1"/>
          <p:nvPr/>
        </p:nvSpPr>
        <p:spPr>
          <a:xfrm>
            <a:off x="6446081" y="3278158"/>
            <a:ext cx="184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prstClr val="black"/>
              </a:buClr>
              <a:buSzPct val="70000"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ea typeface="Tahoma"/>
              </a:rPr>
              <a:t>Programmable logic controller, power</a:t>
            </a:r>
          </a:p>
        </p:txBody>
      </p:sp>
      <p:pic>
        <p:nvPicPr>
          <p:cNvPr id="9" name="Picture 8" descr="A black background with blue lines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43A46B2-7047-60E1-2ECC-86A4A501D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30" t="50172" r="61276" b="23214"/>
          <a:stretch/>
        </p:blipFill>
        <p:spPr>
          <a:xfrm>
            <a:off x="4126666" y="3962192"/>
            <a:ext cx="2180173" cy="2218802"/>
          </a:xfrm>
          <a:prstGeom prst="rect">
            <a:avLst/>
          </a:prstGeom>
        </p:spPr>
      </p:pic>
      <p:pic>
        <p:nvPicPr>
          <p:cNvPr id="10" name="Picture 9" descr="A computer monitor with graphics and arrow&#10;&#10;Description automatically generated">
            <a:extLst>
              <a:ext uri="{FF2B5EF4-FFF2-40B4-BE49-F238E27FC236}">
                <a16:creationId xmlns:a16="http://schemas.microsoft.com/office/drawing/2014/main" id="{3A21E39D-C12A-AAF5-0B33-19FC64AE2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31" y="1378316"/>
            <a:ext cx="1777240" cy="1284967"/>
          </a:xfrm>
          <a:prstGeom prst="rect">
            <a:avLst/>
          </a:prstGeom>
        </p:spPr>
      </p:pic>
      <p:sp>
        <p:nvSpPr>
          <p:cNvPr id="11" name="TextBox 60">
            <a:extLst>
              <a:ext uri="{FF2B5EF4-FFF2-40B4-BE49-F238E27FC236}">
                <a16:creationId xmlns:a16="http://schemas.microsoft.com/office/drawing/2014/main" id="{B75552CB-11CF-E7D7-AEE1-A52705E09466}"/>
              </a:ext>
            </a:extLst>
          </p:cNvPr>
          <p:cNvSpPr txBox="1"/>
          <p:nvPr/>
        </p:nvSpPr>
        <p:spPr>
          <a:xfrm>
            <a:off x="6446081" y="1837844"/>
            <a:ext cx="184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prstClr val="black"/>
              </a:buClr>
              <a:buSzPct val="70000"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ea typeface="Tahoma"/>
              </a:rPr>
              <a:t>SCADA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4D25E-CADE-73BB-1FB0-8F425A721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112" y="3080039"/>
            <a:ext cx="1233979" cy="110350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304206-9D26-3D10-ED63-36584FA9A0B4}"/>
              </a:ext>
            </a:extLst>
          </p:cNvPr>
          <p:cNvSpPr/>
          <p:nvPr/>
        </p:nvSpPr>
        <p:spPr>
          <a:xfrm>
            <a:off x="5073162" y="4183544"/>
            <a:ext cx="914400" cy="398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8D2987-F9E8-C6CB-EBEF-468E57DBCB8E}"/>
              </a:ext>
            </a:extLst>
          </p:cNvPr>
          <p:cNvGrpSpPr/>
          <p:nvPr/>
        </p:nvGrpSpPr>
        <p:grpSpPr>
          <a:xfrm>
            <a:off x="4844654" y="4529963"/>
            <a:ext cx="1583844" cy="105421"/>
            <a:chOff x="8905176" y="3469551"/>
            <a:chExt cx="699727" cy="4657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3BAA0B-4A6B-6218-A5FC-B88F7A9DB8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8795" y="3492411"/>
              <a:ext cx="666108" cy="1"/>
            </a:xfrm>
            <a:prstGeom prst="line">
              <a:avLst/>
            </a:prstGeom>
            <a:ln w="28575">
              <a:solidFill>
                <a:srgbClr val="7BC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76D1A1-C40B-8365-BF7C-74EAC813D8FB}"/>
                </a:ext>
              </a:extLst>
            </p:cNvPr>
            <p:cNvSpPr/>
            <p:nvPr/>
          </p:nvSpPr>
          <p:spPr>
            <a:xfrm>
              <a:off x="8905176" y="3470299"/>
              <a:ext cx="58641" cy="45719"/>
            </a:xfrm>
            <a:prstGeom prst="rect">
              <a:avLst/>
            </a:prstGeom>
            <a:solidFill>
              <a:srgbClr val="6A6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4A51D0-97DC-7C0B-40F1-B59364C24E20}"/>
                </a:ext>
              </a:extLst>
            </p:cNvPr>
            <p:cNvSpPr/>
            <p:nvPr/>
          </p:nvSpPr>
          <p:spPr>
            <a:xfrm>
              <a:off x="9034412" y="3470406"/>
              <a:ext cx="58641" cy="45719"/>
            </a:xfrm>
            <a:prstGeom prst="rect">
              <a:avLst/>
            </a:prstGeom>
            <a:solidFill>
              <a:srgbClr val="6A6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D74F95-7C0C-D2F1-F570-49A22CEF7706}"/>
                </a:ext>
              </a:extLst>
            </p:cNvPr>
            <p:cNvSpPr/>
            <p:nvPr/>
          </p:nvSpPr>
          <p:spPr>
            <a:xfrm>
              <a:off x="9216760" y="3469551"/>
              <a:ext cx="58641" cy="45719"/>
            </a:xfrm>
            <a:prstGeom prst="rect">
              <a:avLst/>
            </a:prstGeom>
            <a:solidFill>
              <a:srgbClr val="6A6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4AC755-E6E0-F84E-621E-19BFD5EC25EC}"/>
                </a:ext>
              </a:extLst>
            </p:cNvPr>
            <p:cNvSpPr/>
            <p:nvPr/>
          </p:nvSpPr>
          <p:spPr>
            <a:xfrm>
              <a:off x="9305845" y="3470021"/>
              <a:ext cx="58641" cy="45719"/>
            </a:xfrm>
            <a:prstGeom prst="rect">
              <a:avLst/>
            </a:prstGeom>
            <a:solidFill>
              <a:srgbClr val="6A6D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59">
            <a:extLst>
              <a:ext uri="{FF2B5EF4-FFF2-40B4-BE49-F238E27FC236}">
                <a16:creationId xmlns:a16="http://schemas.microsoft.com/office/drawing/2014/main" id="{885288AE-FDD5-C3AA-7FD0-EDAF2348BC63}"/>
              </a:ext>
            </a:extLst>
          </p:cNvPr>
          <p:cNvSpPr txBox="1"/>
          <p:nvPr/>
        </p:nvSpPr>
        <p:spPr>
          <a:xfrm>
            <a:off x="6454973" y="4443203"/>
            <a:ext cx="218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Clr>
                <a:prstClr val="black"/>
              </a:buClr>
              <a:buSzPct val="70000"/>
            </a:pP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ea typeface="Tahoma"/>
              </a:rPr>
              <a:t>Modbus RS-485 trunk line</a:t>
            </a:r>
          </a:p>
        </p:txBody>
      </p:sp>
      <p:pic>
        <p:nvPicPr>
          <p:cNvPr id="14" name="Picture 13" descr="A round black tag with white text&#10;&#10;Description automatically generated">
            <a:extLst>
              <a:ext uri="{FF2B5EF4-FFF2-40B4-BE49-F238E27FC236}">
                <a16:creationId xmlns:a16="http://schemas.microsoft.com/office/drawing/2014/main" id="{EAF2CD2B-E7F4-928F-674B-BB043C0328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178" y="5459291"/>
            <a:ext cx="181590" cy="182880"/>
          </a:xfrm>
          <a:prstGeom prst="rect">
            <a:avLst/>
          </a:prstGeom>
        </p:spPr>
      </p:pic>
      <p:pic>
        <p:nvPicPr>
          <p:cNvPr id="21" name="Picture 20" descr="A round black tag with white text&#10;&#10;Description automatically generated">
            <a:extLst>
              <a:ext uri="{FF2B5EF4-FFF2-40B4-BE49-F238E27FC236}">
                <a16:creationId xmlns:a16="http://schemas.microsoft.com/office/drawing/2014/main" id="{5F1B12BD-67EF-C6F8-22A6-91DBF360C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362" y="5172063"/>
            <a:ext cx="181590" cy="182880"/>
          </a:xfrm>
          <a:prstGeom prst="rect">
            <a:avLst/>
          </a:prstGeom>
        </p:spPr>
      </p:pic>
      <p:pic>
        <p:nvPicPr>
          <p:cNvPr id="23" name="Picture 22" descr="A round black tag with white text&#10;&#10;Description automatically generated">
            <a:extLst>
              <a:ext uri="{FF2B5EF4-FFF2-40B4-BE49-F238E27FC236}">
                <a16:creationId xmlns:a16="http://schemas.microsoft.com/office/drawing/2014/main" id="{A1EA503D-2B86-1C52-90D5-03EACF904F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020" y="5225268"/>
            <a:ext cx="181590" cy="182880"/>
          </a:xfrm>
          <a:prstGeom prst="rect">
            <a:avLst/>
          </a:prstGeom>
        </p:spPr>
      </p:pic>
      <p:pic>
        <p:nvPicPr>
          <p:cNvPr id="24" name="Picture 23" descr="A round black tag with white text&#10;&#10;Description automatically generated">
            <a:extLst>
              <a:ext uri="{FF2B5EF4-FFF2-40B4-BE49-F238E27FC236}">
                <a16:creationId xmlns:a16="http://schemas.microsoft.com/office/drawing/2014/main" id="{329DAAA1-AFC0-6975-81E3-40C263A9F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297" y="5428811"/>
            <a:ext cx="18159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factory with many towers and a body of water&#10;&#10;Description automatically generated">
            <a:extLst>
              <a:ext uri="{FF2B5EF4-FFF2-40B4-BE49-F238E27FC236}">
                <a16:creationId xmlns:a16="http://schemas.microsoft.com/office/drawing/2014/main" id="{80BEACD9-8C65-069A-F50E-DB653C058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" r="851" b="159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9E94F9-6CBA-5953-5222-D372631707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17" t="-30712" r="6964" b="-4957"/>
          <a:stretch/>
        </p:blipFill>
        <p:spPr>
          <a:xfrm>
            <a:off x="6868173" y="-2505488"/>
            <a:ext cx="4549955" cy="11033760"/>
          </a:xfrm>
          <a:custGeom>
            <a:avLst/>
            <a:gdLst>
              <a:gd name="connsiteX0" fmla="*/ 0 w 2736680"/>
              <a:gd name="connsiteY0" fmla="*/ 0 h 6636327"/>
              <a:gd name="connsiteX1" fmla="*/ 1536026 w 2736680"/>
              <a:gd name="connsiteY1" fmla="*/ 1 h 6636327"/>
              <a:gd name="connsiteX2" fmla="*/ 2736680 w 2736680"/>
              <a:gd name="connsiteY2" fmla="*/ 4512929 h 6636327"/>
              <a:gd name="connsiteX3" fmla="*/ 1730562 w 2736680"/>
              <a:gd name="connsiteY3" fmla="*/ 6636327 h 6636327"/>
              <a:gd name="connsiteX4" fmla="*/ 0 w 2736680"/>
              <a:gd name="connsiteY4" fmla="*/ 0 h 663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680" h="6636327">
                <a:moveTo>
                  <a:pt x="0" y="0"/>
                </a:moveTo>
                <a:lnTo>
                  <a:pt x="1536026" y="1"/>
                </a:lnTo>
                <a:lnTo>
                  <a:pt x="2736680" y="4512929"/>
                </a:lnTo>
                <a:lnTo>
                  <a:pt x="1730562" y="6636327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8B68C-4FD3-9F2C-622A-FD314AA57A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  <p:sp>
        <p:nvSpPr>
          <p:cNvPr id="4" name="Diagonal Stripe 6">
            <a:extLst>
              <a:ext uri="{FF2B5EF4-FFF2-40B4-BE49-F238E27FC236}">
                <a16:creationId xmlns:a16="http://schemas.microsoft.com/office/drawing/2014/main" id="{AD6C1943-0937-8074-7744-ED3B69E3D853}"/>
              </a:ext>
            </a:extLst>
          </p:cNvPr>
          <p:cNvSpPr/>
          <p:nvPr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rgbClr val="163E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DE016C-1F67-97C6-F6F4-1B3584B9F782}"/>
              </a:ext>
            </a:extLst>
          </p:cNvPr>
          <p:cNvSpPr txBox="1">
            <a:spLocks/>
          </p:cNvSpPr>
          <p:nvPr/>
        </p:nvSpPr>
        <p:spPr>
          <a:xfrm>
            <a:off x="901395" y="283497"/>
            <a:ext cx="9900923" cy="1168229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6" rtl="0" eaLnBrk="1" fontAlgn="t" latinLnBrk="0" hangingPunct="1">
              <a:lnSpc>
                <a:spcPct val="100000"/>
              </a:lnSpc>
              <a:spcBef>
                <a:spcPts val="1008"/>
              </a:spcBef>
              <a:spcAft>
                <a:spcPts val="60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Specifications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Click to download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63E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7CF0DD-C263-02E1-4777-85D6662750BA}"/>
              </a:ext>
            </a:extLst>
          </p:cNvPr>
          <p:cNvGrpSpPr/>
          <p:nvPr/>
        </p:nvGrpSpPr>
        <p:grpSpPr>
          <a:xfrm>
            <a:off x="1915701" y="1130539"/>
            <a:ext cx="8357199" cy="5257800"/>
            <a:chOff x="2402466" y="981075"/>
            <a:chExt cx="8357199" cy="5257800"/>
          </a:xfrm>
        </p:grpSpPr>
        <p:pic>
          <p:nvPicPr>
            <p:cNvPr id="6" name="Picture 5">
              <a:hlinkClick r:id="rId6"/>
              <a:extLst>
                <a:ext uri="{FF2B5EF4-FFF2-40B4-BE49-F238E27FC236}">
                  <a16:creationId xmlns:a16="http://schemas.microsoft.com/office/drawing/2014/main" id="{5ED7AE39-D194-CA40-093D-B129C460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2466" y="981075"/>
              <a:ext cx="4070107" cy="525780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  <a:extLst>
                <a:ext uri="{FF2B5EF4-FFF2-40B4-BE49-F238E27FC236}">
                  <a16:creationId xmlns:a16="http://schemas.microsoft.com/office/drawing/2014/main" id="{DB8F3CE5-D238-1E58-51E8-9734501B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75667" y="981075"/>
              <a:ext cx="4083998" cy="525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38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E34D-B612-E8CF-24D2-53148AA5E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graph&#10;&#10;Description automatically generated">
            <a:extLst>
              <a:ext uri="{FF2B5EF4-FFF2-40B4-BE49-F238E27FC236}">
                <a16:creationId xmlns:a16="http://schemas.microsoft.com/office/drawing/2014/main" id="{1C48EA50-1678-902B-66AE-3E114DCB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579" y="11070"/>
            <a:ext cx="4178000" cy="6846930"/>
          </a:xfrm>
          <a:prstGeom prst="rect">
            <a:avLst/>
          </a:prstGeom>
        </p:spPr>
      </p:pic>
      <p:sp>
        <p:nvSpPr>
          <p:cNvPr id="6" name="Diagonal Stripe 6">
            <a:extLst>
              <a:ext uri="{FF2B5EF4-FFF2-40B4-BE49-F238E27FC236}">
                <a16:creationId xmlns:a16="http://schemas.microsoft.com/office/drawing/2014/main" id="{8847CD79-DF78-1CD1-4B5E-155A05EBC993}"/>
              </a:ext>
            </a:extLst>
          </p:cNvPr>
          <p:cNvSpPr/>
          <p:nvPr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157E800-3BE7-03B0-EE5F-ED59B9B081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tIns="0" rIns="0"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079330D2-3F39-4580-74ED-609BFF856559}"/>
              </a:ext>
            </a:extLst>
          </p:cNvPr>
          <p:cNvGraphicFramePr>
            <a:graphicFrameLocks noGrp="1"/>
          </p:cNvGraphicFramePr>
          <p:nvPr/>
        </p:nvGraphicFramePr>
        <p:xfrm>
          <a:off x="4843032" y="1610177"/>
          <a:ext cx="6148082" cy="164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605">
                  <a:extLst>
                    <a:ext uri="{9D8B030D-6E8A-4147-A177-3AD203B41FA5}">
                      <a16:colId xmlns:a16="http://schemas.microsoft.com/office/drawing/2014/main" val="3674653630"/>
                    </a:ext>
                  </a:extLst>
                </a:gridCol>
                <a:gridCol w="1462723">
                  <a:extLst>
                    <a:ext uri="{9D8B030D-6E8A-4147-A177-3AD203B41FA5}">
                      <a16:colId xmlns:a16="http://schemas.microsoft.com/office/drawing/2014/main" val="1967144660"/>
                    </a:ext>
                  </a:extLst>
                </a:gridCol>
                <a:gridCol w="1681015">
                  <a:extLst>
                    <a:ext uri="{9D8B030D-6E8A-4147-A177-3AD203B41FA5}">
                      <a16:colId xmlns:a16="http://schemas.microsoft.com/office/drawing/2014/main" val="285195674"/>
                    </a:ext>
                  </a:extLst>
                </a:gridCol>
                <a:gridCol w="1492739">
                  <a:extLst>
                    <a:ext uri="{9D8B030D-6E8A-4147-A177-3AD203B41FA5}">
                      <a16:colId xmlns:a16="http://schemas.microsoft.com/office/drawing/2014/main" val="3641415744"/>
                    </a:ext>
                  </a:extLst>
                </a:gridCol>
              </a:tblGrid>
              <a:tr h="244101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&amp; MECHANICAL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9326322"/>
                  </a:ext>
                </a:extLst>
              </a:tr>
              <a:tr h="354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Acceleration range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±16 g, peak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IP Rating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IP67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7672193"/>
                  </a:ext>
                </a:extLst>
              </a:tr>
              <a:tr h="354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Resolution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0.488 mg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Operating temperature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-20 to +70 °C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8355124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Frequency range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 Hz – 5 kHz (± 3 dB)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Storage Temperature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-20 to +80 °C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655838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5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5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Connector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M8 4-socket female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73981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07EDA8-15EB-449A-137C-7ABFC363610F}"/>
              </a:ext>
            </a:extLst>
          </p:cNvPr>
          <p:cNvGraphicFramePr>
            <a:graphicFrameLocks noGrp="1"/>
          </p:cNvGraphicFramePr>
          <p:nvPr/>
        </p:nvGraphicFramePr>
        <p:xfrm>
          <a:off x="6466066" y="3600905"/>
          <a:ext cx="2902014" cy="171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072">
                  <a:extLst>
                    <a:ext uri="{9D8B030D-6E8A-4147-A177-3AD203B41FA5}">
                      <a16:colId xmlns:a16="http://schemas.microsoft.com/office/drawing/2014/main" val="3674653630"/>
                    </a:ext>
                  </a:extLst>
                </a:gridCol>
                <a:gridCol w="1381942">
                  <a:extLst>
                    <a:ext uri="{9D8B030D-6E8A-4147-A177-3AD203B41FA5}">
                      <a16:colId xmlns:a16="http://schemas.microsoft.com/office/drawing/2014/main" val="1967144660"/>
                    </a:ext>
                  </a:extLst>
                </a:gridCol>
              </a:tblGrid>
              <a:tr h="244101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39326322"/>
                  </a:ext>
                </a:extLst>
              </a:tr>
              <a:tr h="354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RS485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7672193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Protocol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Modbus RTU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6558381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Max. baud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921,600 bps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7398131"/>
                  </a:ext>
                </a:extLst>
              </a:tr>
              <a:tr h="418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Recommended baud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9,600 or 115,200 bps</a:t>
                      </a:r>
                    </a:p>
                  </a:txBody>
                  <a:tcPr marL="68580" marR="6858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141020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9A5D38F-4410-10CD-6315-24AE974B8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23272" r="73686" b="24004"/>
          <a:stretch/>
        </p:blipFill>
        <p:spPr>
          <a:xfrm>
            <a:off x="10991114" y="141316"/>
            <a:ext cx="851116" cy="99095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152D2CF-430B-DA3A-3477-40F6C664319B}"/>
              </a:ext>
            </a:extLst>
          </p:cNvPr>
          <p:cNvSpPr txBox="1">
            <a:spLocks/>
          </p:cNvSpPr>
          <p:nvPr/>
        </p:nvSpPr>
        <p:spPr>
          <a:xfrm>
            <a:off x="901395" y="283497"/>
            <a:ext cx="5973479" cy="1168229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6" rtl="0" eaLnBrk="1" fontAlgn="t" latinLnBrk="0" hangingPunct="1">
              <a:lnSpc>
                <a:spcPct val="100000"/>
              </a:lnSpc>
              <a:spcBef>
                <a:spcPts val="1008"/>
              </a:spcBef>
              <a:spcAft>
                <a:spcPts val="60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specifications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63E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diagram of a machine&#10;&#10;Description automatically generated with medium confidence">
            <a:extLst>
              <a:ext uri="{FF2B5EF4-FFF2-40B4-BE49-F238E27FC236}">
                <a16:creationId xmlns:a16="http://schemas.microsoft.com/office/drawing/2014/main" id="{D96C9F8E-6C96-8D8C-3194-B8B9260B3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14" y="1082080"/>
            <a:ext cx="3729468" cy="50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7E65-9219-04AC-480F-08005358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41" y="1325859"/>
            <a:ext cx="5853467" cy="307096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500" b="1" dirty="0">
                <a:solidFill>
                  <a:srgbClr val="163E90"/>
                </a:solidFill>
              </a:rPr>
              <a:t>Frequency bands (X, Y, and Z axes)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Acceleration, RMS 		2 Hz - 1 kHz, 10 Hz - 5 kHz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Acceleration, peak 		2 Hz - 1 kHz, 10 Hz - 5 kHz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Velocity, RMS 			10 Hz - 1 kHz, 10 Hz - 5 kHz</a:t>
            </a:r>
          </a:p>
          <a:p>
            <a:pPr lvl="1">
              <a:spcAft>
                <a:spcPts val="0"/>
              </a:spcAft>
            </a:pPr>
            <a:r>
              <a:rPr lang="en-US" sz="1300" dirty="0"/>
              <a:t>Velocity RMS 10 Hz - 1 kHz frequency band aligns with ISO 10816-3 and 20816-3 guidelines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Velocity, peak 			10 Hz - 1 kHz, 10 Hz - 5 kHz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Displacement, RMS 		2 Hz - 1 kHz, 10 Hz - 1 kHz</a:t>
            </a:r>
          </a:p>
          <a:p>
            <a:pPr lvl="1">
              <a:spcAft>
                <a:spcPts val="0"/>
              </a:spcAft>
            </a:pPr>
            <a:r>
              <a:rPr lang="en-US" sz="1300" dirty="0"/>
              <a:t>Displacement RMS 2 Hz - 1 kHz and 10 Hz - 1 kHz frequency bands align with ISO 20816-3 guidelines</a:t>
            </a:r>
          </a:p>
          <a:p>
            <a:pPr>
              <a:spcAft>
                <a:spcPts val="0"/>
              </a:spcAft>
            </a:pPr>
            <a:r>
              <a:rPr lang="en-US" sz="1500" dirty="0"/>
              <a:t>Displacement, peak 		2 Hz - 1 kHz, 10 Hz - 1 kHz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973D0-5276-3D9B-4FCD-AF44CA97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Diagonal Stripe 6">
            <a:extLst>
              <a:ext uri="{FF2B5EF4-FFF2-40B4-BE49-F238E27FC236}">
                <a16:creationId xmlns:a16="http://schemas.microsoft.com/office/drawing/2014/main" id="{DB5EF731-D9FD-5933-2687-13BB79A7B8CF}"/>
              </a:ext>
            </a:extLst>
          </p:cNvPr>
          <p:cNvSpPr/>
          <p:nvPr/>
        </p:nvSpPr>
        <p:spPr>
          <a:xfrm flipH="1">
            <a:off x="442912" y="336094"/>
            <a:ext cx="265977" cy="644981"/>
          </a:xfrm>
          <a:custGeom>
            <a:avLst/>
            <a:gdLst>
              <a:gd name="connsiteX0" fmla="*/ 0 w 4455453"/>
              <a:gd name="connsiteY0" fmla="*/ 3371206 h 6742412"/>
              <a:gd name="connsiteX1" fmla="*/ 2227727 w 4455453"/>
              <a:gd name="connsiteY1" fmla="*/ 0 h 6742412"/>
              <a:gd name="connsiteX2" fmla="*/ 4455453 w 4455453"/>
              <a:gd name="connsiteY2" fmla="*/ 0 h 6742412"/>
              <a:gd name="connsiteX3" fmla="*/ 0 w 4455453"/>
              <a:gd name="connsiteY3" fmla="*/ 6742412 h 6742412"/>
              <a:gd name="connsiteX4" fmla="*/ 0 w 4455453"/>
              <a:gd name="connsiteY4" fmla="*/ 3371206 h 6742412"/>
              <a:gd name="connsiteX0" fmla="*/ 0 w 4455453"/>
              <a:gd name="connsiteY0" fmla="*/ 3371206 h 6785275"/>
              <a:gd name="connsiteX1" fmla="*/ 2227727 w 4455453"/>
              <a:gd name="connsiteY1" fmla="*/ 0 h 6785275"/>
              <a:gd name="connsiteX2" fmla="*/ 4455453 w 4455453"/>
              <a:gd name="connsiteY2" fmla="*/ 0 h 6785275"/>
              <a:gd name="connsiteX3" fmla="*/ 2700337 w 4455453"/>
              <a:gd name="connsiteY3" fmla="*/ 6785275 h 6785275"/>
              <a:gd name="connsiteX4" fmla="*/ 0 w 4455453"/>
              <a:gd name="connsiteY4" fmla="*/ 3371206 h 6785275"/>
              <a:gd name="connsiteX0" fmla="*/ 0 w 2726666"/>
              <a:gd name="connsiteY0" fmla="*/ 4514206 h 6785275"/>
              <a:gd name="connsiteX1" fmla="*/ 498940 w 2726666"/>
              <a:gd name="connsiteY1" fmla="*/ 0 h 6785275"/>
              <a:gd name="connsiteX2" fmla="*/ 2726666 w 2726666"/>
              <a:gd name="connsiteY2" fmla="*/ 0 h 6785275"/>
              <a:gd name="connsiteX3" fmla="*/ 971550 w 2726666"/>
              <a:gd name="connsiteY3" fmla="*/ 6785275 h 6785275"/>
              <a:gd name="connsiteX4" fmla="*/ 0 w 2726666"/>
              <a:gd name="connsiteY4" fmla="*/ 4514206 h 6785275"/>
              <a:gd name="connsiteX0" fmla="*/ 0 w 2783816"/>
              <a:gd name="connsiteY0" fmla="*/ 4614218 h 6785275"/>
              <a:gd name="connsiteX1" fmla="*/ 556090 w 2783816"/>
              <a:gd name="connsiteY1" fmla="*/ 0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913402 w 2783816"/>
              <a:gd name="connsiteY1" fmla="*/ 157163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783816"/>
              <a:gd name="connsiteY0" fmla="*/ 4614218 h 6785275"/>
              <a:gd name="connsiteX1" fmla="*/ 1227602 w 2783816"/>
              <a:gd name="connsiteY1" fmla="*/ 1 h 6785275"/>
              <a:gd name="connsiteX2" fmla="*/ 2783816 w 2783816"/>
              <a:gd name="connsiteY2" fmla="*/ 0 h 6785275"/>
              <a:gd name="connsiteX3" fmla="*/ 1028700 w 2783816"/>
              <a:gd name="connsiteY3" fmla="*/ 6785275 h 6785275"/>
              <a:gd name="connsiteX4" fmla="*/ 0 w 2783816"/>
              <a:gd name="connsiteY4" fmla="*/ 4614218 h 6785275"/>
              <a:gd name="connsiteX0" fmla="*/ 0 w 2226603"/>
              <a:gd name="connsiteY0" fmla="*/ 4614217 h 6785274"/>
              <a:gd name="connsiteX1" fmla="*/ 1227602 w 2226603"/>
              <a:gd name="connsiteY1" fmla="*/ 0 h 6785274"/>
              <a:gd name="connsiteX2" fmla="*/ 2226603 w 2226603"/>
              <a:gd name="connsiteY2" fmla="*/ 528637 h 6785274"/>
              <a:gd name="connsiteX3" fmla="*/ 1028700 w 2226603"/>
              <a:gd name="connsiteY3" fmla="*/ 6785274 h 6785274"/>
              <a:gd name="connsiteX4" fmla="*/ 0 w 2226603"/>
              <a:gd name="connsiteY4" fmla="*/ 4614217 h 6785274"/>
              <a:gd name="connsiteX0" fmla="*/ 0 w 2798103"/>
              <a:gd name="connsiteY0" fmla="*/ 4614218 h 6785275"/>
              <a:gd name="connsiteX1" fmla="*/ 1227602 w 2798103"/>
              <a:gd name="connsiteY1" fmla="*/ 1 h 6785275"/>
              <a:gd name="connsiteX2" fmla="*/ 2798103 w 2798103"/>
              <a:gd name="connsiteY2" fmla="*/ 0 h 6785275"/>
              <a:gd name="connsiteX3" fmla="*/ 1028700 w 2798103"/>
              <a:gd name="connsiteY3" fmla="*/ 6785275 h 6785275"/>
              <a:gd name="connsiteX4" fmla="*/ 0 w 2798103"/>
              <a:gd name="connsiteY4" fmla="*/ 4614218 h 67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103" h="6785275">
                <a:moveTo>
                  <a:pt x="0" y="4614218"/>
                </a:moveTo>
                <a:lnTo>
                  <a:pt x="1227602" y="1"/>
                </a:lnTo>
                <a:lnTo>
                  <a:pt x="2798103" y="0"/>
                </a:lnTo>
                <a:lnTo>
                  <a:pt x="1028700" y="6785275"/>
                </a:lnTo>
                <a:lnTo>
                  <a:pt x="0" y="4614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D48B8E0-D311-8AFA-14FE-3D566571A430}"/>
              </a:ext>
            </a:extLst>
          </p:cNvPr>
          <p:cNvSpPr txBox="1">
            <a:spLocks/>
          </p:cNvSpPr>
          <p:nvPr/>
        </p:nvSpPr>
        <p:spPr>
          <a:xfrm>
            <a:off x="901395" y="283497"/>
            <a:ext cx="8662483" cy="804043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6" rtl="0" eaLnBrk="1" fontAlgn="t" latinLnBrk="0" hangingPunct="1">
              <a:lnSpc>
                <a:spcPct val="100000"/>
              </a:lnSpc>
              <a:spcBef>
                <a:spcPts val="1008"/>
              </a:spcBef>
              <a:spcAft>
                <a:spcPts val="600"/>
              </a:spcAft>
              <a:buClr>
                <a:srgbClr val="163E90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883M digital sensor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and programmed frequency bands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D5E64F-56F2-84C7-E693-A243894E3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766"/>
          <a:stretch/>
        </p:blipFill>
        <p:spPr>
          <a:xfrm>
            <a:off x="6747608" y="1899879"/>
            <a:ext cx="5023096" cy="36322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1448D0-9ABD-1AB3-B23D-1786CA730E16}"/>
              </a:ext>
            </a:extLst>
          </p:cNvPr>
          <p:cNvSpPr txBox="1">
            <a:spLocks/>
          </p:cNvSpPr>
          <p:nvPr/>
        </p:nvSpPr>
        <p:spPr>
          <a:xfrm>
            <a:off x="822541" y="4485096"/>
            <a:ext cx="5925067" cy="1700582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305970" indent="-305970" algn="l" defTabSz="457156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6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9939" indent="-305970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9913" indent="-269974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1880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1845" indent="-2339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817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788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759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30" indent="-228578" algn="l" defTabSz="457156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63E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outputs</a:t>
            </a:r>
          </a:p>
          <a:p>
            <a:pPr marL="305970" marR="0" lvl="0" indent="-305970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Temperature sensor		–20° to +70° C</a:t>
            </a:r>
          </a:p>
          <a:p>
            <a:pPr marL="305970" marR="0" lvl="0" indent="-305970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True peak 				Fs @ 13.333 kHz</a:t>
            </a:r>
          </a:p>
          <a:p>
            <a:pPr marL="305970" marR="0" lvl="0" indent="-305970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Spectrum 				0 Hz - 5 kHz, 6145 lines</a:t>
            </a:r>
          </a:p>
          <a:p>
            <a:pPr marL="305970" marR="0" lvl="0" indent="-305970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waveform 			13,333 samples, 13.333 kHz Fs</a:t>
            </a:r>
          </a:p>
          <a:p>
            <a:pPr marL="305970" marR="0" lvl="0" indent="-305970" algn="l" defTabSz="45715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163E90"/>
              </a:buClr>
              <a:buSzPct val="10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features 			crest factor,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162243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97457-1226-E0D2-29A8-117B9C5F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06DDA-53DC-22AD-95C8-4C2A4F6E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501988"/>
            <a:ext cx="8681932" cy="4473362"/>
          </a:xfrm>
        </p:spPr>
        <p:txBody>
          <a:bodyPr anchor="t"/>
          <a:lstStyle/>
          <a:p>
            <a:r>
              <a:rPr lang="en-US" dirty="0"/>
              <a:t>Synchronous measurement of machine vibrations in three axes and temperature</a:t>
            </a:r>
          </a:p>
          <a:p>
            <a:r>
              <a:rPr lang="en-US" dirty="0"/>
              <a:t>Detection of overall of vibration acceleration, velocity, and displacement</a:t>
            </a:r>
          </a:p>
          <a:p>
            <a:r>
              <a:rPr lang="en-US" dirty="0"/>
              <a:t>Extraction of time-domain waveforms and calculation of FFT spectra</a:t>
            </a:r>
          </a:p>
          <a:p>
            <a:r>
              <a:rPr lang="en-US" dirty="0"/>
              <a:t>True-peak detection for real-time bearing condition monitoring</a:t>
            </a:r>
          </a:p>
          <a:p>
            <a:r>
              <a:rPr lang="en-US" dirty="0"/>
              <a:t>Built-in self testing with real-time LED status indicator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30EC7-8084-A041-1F19-DDB89C0943E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F1476-5125-9078-B670-E653AF8D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D396764F-218F-8688-7F5F-4E5FAB29A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3256" y="4058194"/>
            <a:ext cx="6785487" cy="21914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374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98580-C8B0-1CD5-1692-ECC29C6C55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D7805D-0F15-AADD-AAD1-A3230293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options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7E25D9-79C3-AD6D-4ADF-AEDA463C385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Adhesive, screw, or magnet mounting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789782-9821-300C-CAF9-0D5138CBC359}"/>
              </a:ext>
            </a:extLst>
          </p:cNvPr>
          <p:cNvGrpSpPr/>
          <p:nvPr/>
        </p:nvGrpSpPr>
        <p:grpSpPr>
          <a:xfrm>
            <a:off x="1305070" y="1418698"/>
            <a:ext cx="9581860" cy="4746543"/>
            <a:chOff x="2202153" y="1418698"/>
            <a:chExt cx="9581860" cy="47465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4D974D-279F-E913-B0B6-CEEF3121698A}"/>
                </a:ext>
              </a:extLst>
            </p:cNvPr>
            <p:cNvGrpSpPr/>
            <p:nvPr/>
          </p:nvGrpSpPr>
          <p:grpSpPr>
            <a:xfrm>
              <a:off x="4467600" y="1418698"/>
              <a:ext cx="3657600" cy="4442355"/>
              <a:chOff x="4757887" y="1418698"/>
              <a:chExt cx="3657600" cy="4442355"/>
            </a:xfrm>
          </p:grpSpPr>
          <p:sp>
            <p:nvSpPr>
              <p:cNvPr id="10" name="Text Placeholder 4">
                <a:extLst>
                  <a:ext uri="{FF2B5EF4-FFF2-40B4-BE49-F238E27FC236}">
                    <a16:creationId xmlns:a16="http://schemas.microsoft.com/office/drawing/2014/main" id="{FDEE00E3-8E1F-C0C6-6191-255CD3D26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7887" y="1418698"/>
                <a:ext cx="3657600" cy="557784"/>
              </a:xfrm>
              <a:prstGeom prst="rect">
                <a:avLst/>
              </a:prstGeom>
            </p:spPr>
            <p:txBody>
              <a:bodyPr vert="horz" lIns="90000" tIns="45720" rIns="91440" bIns="45720" rtlCol="0" anchor="ctr">
                <a:noAutofit/>
              </a:bodyPr>
              <a:lstStyle>
                <a:lvl1pPr marL="0" indent="0" algn="l" defTabSz="457156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999" b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156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999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311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8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468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623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5779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2935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091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247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56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63E90"/>
                  </a:buClr>
                  <a:buSzPct val="100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1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E9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Screw mount</a:t>
                </a:r>
                <a:br>
                  <a:rPr kumimoji="0" lang="en-US" sz="1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E9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E9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883M-SMA</a:t>
                </a:r>
              </a:p>
            </p:txBody>
          </p:sp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63A1098-14C2-6619-A827-DD684473E0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7887" y="1986691"/>
                <a:ext cx="3657600" cy="3874362"/>
              </a:xfrm>
              <a:prstGeom prst="rect">
                <a:avLst/>
              </a:prstGeom>
            </p:spPr>
            <p:txBody>
              <a:bodyPr vert="horz" lIns="90000" tIns="45720" rIns="91440" bIns="45720" rtlCol="0" anchor="t">
                <a:normAutofit/>
              </a:bodyPr>
              <a:lstStyle>
                <a:lvl1pPr marL="305970" indent="-305970" algn="l" defTabSz="457156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699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9939" indent="-30597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99913" indent="-269974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1880" indent="-2339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1845" indent="-2339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99817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99788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99759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99730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156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63E90"/>
                  </a:buClr>
                  <a:buSzPct val="100000"/>
                  <a:buFont typeface="Wingdings 2" panose="05020102010507070707" pitchFamily="18" charset="2"/>
                  <a:buNone/>
                  <a:tabLst/>
                  <a:defRPr/>
                </a:pPr>
                <a:endParaRPr kumimoji="0" lang="en-US" sz="16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E80A75-DDAB-B51D-9B81-48AEF9CAF37A}"/>
                </a:ext>
              </a:extLst>
            </p:cNvPr>
            <p:cNvGrpSpPr/>
            <p:nvPr/>
          </p:nvGrpSpPr>
          <p:grpSpPr>
            <a:xfrm>
              <a:off x="8126413" y="1418698"/>
              <a:ext cx="3657600" cy="4442355"/>
              <a:chOff x="4757887" y="1418698"/>
              <a:chExt cx="3657600" cy="4442355"/>
            </a:xfrm>
          </p:grpSpPr>
          <p:sp>
            <p:nvSpPr>
              <p:cNvPr id="21" name="Text Placeholder 4">
                <a:extLst>
                  <a:ext uri="{FF2B5EF4-FFF2-40B4-BE49-F238E27FC236}">
                    <a16:creationId xmlns:a16="http://schemas.microsoft.com/office/drawing/2014/main" id="{89AAF9BE-85C0-0179-D1F6-272078352F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7887" y="1418698"/>
                <a:ext cx="3657600" cy="557784"/>
              </a:xfrm>
              <a:prstGeom prst="rect">
                <a:avLst/>
              </a:prstGeom>
            </p:spPr>
            <p:txBody>
              <a:bodyPr vert="horz" lIns="90000" tIns="45720" rIns="91440" bIns="45720" rtlCol="0" anchor="ctr">
                <a:noAutofit/>
              </a:bodyPr>
              <a:lstStyle>
                <a:lvl1pPr marL="0" indent="0" algn="l" defTabSz="457156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999" b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156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999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311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8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468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623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5779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2935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091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247" indent="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56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63E90"/>
                  </a:buClr>
                  <a:buSzPct val="100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1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E9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Magnet mount</a:t>
                </a:r>
                <a:br>
                  <a:rPr kumimoji="0" lang="en-US" sz="1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E9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9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E9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883M-MMA</a:t>
                </a:r>
              </a:p>
            </p:txBody>
          </p:sp>
          <p:sp>
            <p:nvSpPr>
              <p:cNvPr id="22" name="Content Placeholder 5">
                <a:extLst>
                  <a:ext uri="{FF2B5EF4-FFF2-40B4-BE49-F238E27FC236}">
                    <a16:creationId xmlns:a16="http://schemas.microsoft.com/office/drawing/2014/main" id="{EA3D69D8-E7E4-48C0-1EED-6928C4D40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7887" y="1986691"/>
                <a:ext cx="3657600" cy="3874362"/>
              </a:xfrm>
              <a:prstGeom prst="rect">
                <a:avLst/>
              </a:prstGeom>
            </p:spPr>
            <p:txBody>
              <a:bodyPr vert="horz" lIns="90000" tIns="45720" rIns="91440" bIns="45720" rtlCol="0" anchor="t">
                <a:normAutofit/>
              </a:bodyPr>
              <a:lstStyle>
                <a:lvl1pPr marL="305970" indent="-305970" algn="l" defTabSz="457156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699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29939" indent="-305970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99913" indent="-269974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1880" indent="-2339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1845" indent="-2339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99817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99788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99759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99730" indent="-228578" algn="l" defTabSz="457156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05970" marR="0" lvl="0" indent="-305970" algn="l" defTabSz="457156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63E90"/>
                  </a:buClr>
                  <a:buSzPct val="100000"/>
                  <a:buFont typeface="Wingdings 2" panose="05020102010507070707" pitchFamily="18" charset="2"/>
                  <a:buChar char=""/>
                  <a:tabLst/>
                  <a:defRPr/>
                </a:pPr>
                <a:endParaRPr kumimoji="0" lang="en-US" sz="16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4" name="Picture 23" descr="A black and silver metal object&#10;&#10;Description automatically generated">
              <a:extLst>
                <a:ext uri="{FF2B5EF4-FFF2-40B4-BE49-F238E27FC236}">
                  <a16:creationId xmlns:a16="http://schemas.microsoft.com/office/drawing/2014/main" id="{EFEA127F-7965-6D5D-0749-28B1B08A3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8141" y="2132618"/>
              <a:ext cx="1794144" cy="1646621"/>
            </a:xfrm>
            <a:prstGeom prst="rect">
              <a:avLst/>
            </a:prstGeom>
          </p:spPr>
        </p:pic>
        <p:pic>
          <p:nvPicPr>
            <p:cNvPr id="26" name="Picture 25" descr="A close up of a metal object&#10;&#10;Description automatically generated">
              <a:extLst>
                <a:ext uri="{FF2B5EF4-FFF2-40B4-BE49-F238E27FC236}">
                  <a16:creationId xmlns:a16="http://schemas.microsoft.com/office/drawing/2014/main" id="{0F870931-87A3-C3B5-0D5D-55E27A77C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4242" y="3923872"/>
              <a:ext cx="3481942" cy="2241369"/>
            </a:xfrm>
            <a:prstGeom prst="rect">
              <a:avLst/>
            </a:prstGeom>
          </p:spPr>
        </p:pic>
        <p:pic>
          <p:nvPicPr>
            <p:cNvPr id="5" name="Picture 4" descr="A close up of a black and silver device&#10;&#10;Description automatically generated">
              <a:extLst>
                <a:ext uri="{FF2B5EF4-FFF2-40B4-BE49-F238E27FC236}">
                  <a16:creationId xmlns:a16="http://schemas.microsoft.com/office/drawing/2014/main" id="{343740A4-B6E6-F4A1-992C-594DAFF17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4171" y="2132618"/>
              <a:ext cx="1828800" cy="1449196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52748D-0421-67C1-499C-6DC61D03921C}"/>
                </a:ext>
              </a:extLst>
            </p:cNvPr>
            <p:cNvGrpSpPr/>
            <p:nvPr/>
          </p:nvGrpSpPr>
          <p:grpSpPr>
            <a:xfrm>
              <a:off x="4704116" y="3923872"/>
              <a:ext cx="3184568" cy="1486915"/>
              <a:chOff x="4300678" y="3779239"/>
              <a:chExt cx="3184568" cy="1486915"/>
            </a:xfrm>
          </p:grpSpPr>
          <p:pic>
            <p:nvPicPr>
              <p:cNvPr id="7" name="Picture 6" descr="A close up of a metal plate&#10;&#10;Description automatically generated">
                <a:extLst>
                  <a:ext uri="{FF2B5EF4-FFF2-40B4-BE49-F238E27FC236}">
                    <a16:creationId xmlns:a16="http://schemas.microsoft.com/office/drawing/2014/main" id="{895497D2-75F9-22A1-A222-FD0220FED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0678" y="3779239"/>
                <a:ext cx="1481328" cy="1481328"/>
              </a:xfrm>
              <a:prstGeom prst="rect">
                <a:avLst/>
              </a:prstGeom>
            </p:spPr>
          </p:pic>
          <p:pic>
            <p:nvPicPr>
              <p:cNvPr id="13" name="Picture 12" descr="A close up of a metal plate&#10;&#10;Description automatically generated">
                <a:extLst>
                  <a:ext uri="{FF2B5EF4-FFF2-40B4-BE49-F238E27FC236}">
                    <a16:creationId xmlns:a16="http://schemas.microsoft.com/office/drawing/2014/main" id="{DCED465D-8D4F-AA8E-F531-FC09B1DB7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0219" y="3784826"/>
                <a:ext cx="1485027" cy="1481328"/>
              </a:xfrm>
              <a:prstGeom prst="rect">
                <a:avLst/>
              </a:prstGeom>
            </p:spPr>
          </p:pic>
        </p:grpSp>
        <p:pic>
          <p:nvPicPr>
            <p:cNvPr id="16" name="Picture 15" descr="A close up of a metal object&#10;&#10;Description automatically generated">
              <a:extLst>
                <a:ext uri="{FF2B5EF4-FFF2-40B4-BE49-F238E27FC236}">
                  <a16:creationId xmlns:a16="http://schemas.microsoft.com/office/drawing/2014/main" id="{EB2AA303-D6CC-02D8-A977-677EBBF5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736" y="5660852"/>
              <a:ext cx="1481328" cy="400402"/>
            </a:xfrm>
            <a:prstGeom prst="rect">
              <a:avLst/>
            </a:prstGeom>
          </p:spPr>
        </p:pic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E601B916-31CE-B80F-6203-ADDECC3AF6EC}"/>
                </a:ext>
              </a:extLst>
            </p:cNvPr>
            <p:cNvSpPr txBox="1">
              <a:spLocks/>
            </p:cNvSpPr>
            <p:nvPr/>
          </p:nvSpPr>
          <p:spPr>
            <a:xfrm>
              <a:off x="2202153" y="1418698"/>
              <a:ext cx="2002976" cy="557784"/>
            </a:xfrm>
            <a:prstGeom prst="rect">
              <a:avLst/>
            </a:prstGeom>
          </p:spPr>
          <p:txBody>
            <a:bodyPr vert="horz" lIns="90000" tIns="45720" rIns="91440" bIns="45720" rtlCol="0" anchor="ctr">
              <a:noAutofit/>
            </a:bodyPr>
            <a:lstStyle>
              <a:lvl1pPr marL="0" indent="0" algn="l" defTabSz="457156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None/>
                <a:defRPr sz="1999" b="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156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None/>
                <a:defRPr sz="1999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11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None/>
                <a:defRPr sz="18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468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623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779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2935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091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247" indent="0" algn="l" defTabSz="457156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None/>
                <a:defRPr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56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163E90"/>
                </a:buClr>
                <a:buSzPct val="100000"/>
                <a:buFont typeface="Wingdings 2" panose="05020102010507070707" pitchFamily="18" charset="2"/>
                <a:buNone/>
                <a:tabLst/>
                <a:defRPr/>
              </a:pPr>
              <a:r>
                <a: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163E9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Adhesive mount</a:t>
              </a:r>
              <a:br>
                <a: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163E9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163E9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883M*</a:t>
              </a:r>
            </a:p>
          </p:txBody>
        </p:sp>
        <p:pic>
          <p:nvPicPr>
            <p:cNvPr id="14" name="Picture 13" descr="A close up of a metal object&#10;&#10;Description automatically generated">
              <a:extLst>
                <a:ext uri="{FF2B5EF4-FFF2-40B4-BE49-F238E27FC236}">
                  <a16:creationId xmlns:a16="http://schemas.microsoft.com/office/drawing/2014/main" id="{D09ED369-0DA9-1115-3B2F-133EF7055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1386" y="2152188"/>
              <a:ext cx="1732992" cy="153805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6FE05F-66F6-4EB8-83F7-0552E640438A}"/>
              </a:ext>
            </a:extLst>
          </p:cNvPr>
          <p:cNvSpPr txBox="1"/>
          <p:nvPr/>
        </p:nvSpPr>
        <p:spPr>
          <a:xfrm>
            <a:off x="1305677" y="3831789"/>
            <a:ext cx="2264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*No mounting adapter or adhesive included. The sensor’s flat bottom surface can be used to adhere the sensor to the structure.</a:t>
            </a:r>
          </a:p>
        </p:txBody>
      </p:sp>
    </p:spTree>
    <p:extLst>
      <p:ext uri="{BB962C8B-B14F-4D97-AF65-F5344CB8AC3E}">
        <p14:creationId xmlns:p14="http://schemas.microsoft.com/office/powerpoint/2010/main" val="219969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E5EB03-160D-613E-EECE-1E39C4A5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Compatible cable, included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6C11E5-9B6C-990B-C2D4-3FD4CAEB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64" y="1933308"/>
            <a:ext cx="4474328" cy="4042042"/>
          </a:xfrm>
        </p:spPr>
        <p:txBody>
          <a:bodyPr/>
          <a:lstStyle/>
          <a:p>
            <a:r>
              <a:rPr lang="en-US" dirty="0"/>
              <a:t>M8 4-pin (male) sensor connector, brass, -20 to +80 ºC, IP67</a:t>
            </a:r>
          </a:p>
          <a:p>
            <a:r>
              <a:rPr lang="en-US" dirty="0"/>
              <a:t>4-conductor UL 2725 cable with black, PVC jacket, foil shielded, 28 AWG (3.5 mm diameter), -10 to +80 ºC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Stripped and tinned, heat shrink</a:t>
            </a:r>
          </a:p>
          <a:p>
            <a:r>
              <a:rPr lang="en-US" dirty="0"/>
              <a:t>50 ft (15 m) length standard</a:t>
            </a:r>
          </a:p>
          <a:p>
            <a:r>
              <a:rPr lang="en-US" dirty="0"/>
              <a:t>CE, RoHS2.0 and REACH compliant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EA56D8-A3C5-1E18-E16C-FBCB3AC3754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RM8-ST-J94-50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192E-744A-4EB6-AD65-1F54977F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26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26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F815D2-095B-F924-0B82-A7A76BAA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490" y="1381220"/>
            <a:ext cx="6071523" cy="20474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8CB84F6-19C5-52F7-BEF2-FFEB91A22124}"/>
              </a:ext>
            </a:extLst>
          </p:cNvPr>
          <p:cNvGrpSpPr/>
          <p:nvPr/>
        </p:nvGrpSpPr>
        <p:grpSpPr>
          <a:xfrm>
            <a:off x="5712490" y="3565537"/>
            <a:ext cx="6233903" cy="2864304"/>
            <a:chOff x="5712490" y="3565537"/>
            <a:chExt cx="6233903" cy="2864304"/>
          </a:xfrm>
        </p:grpSpPr>
        <p:pic>
          <p:nvPicPr>
            <p:cNvPr id="15" name="Picture 14" descr="A close up of a plug&#10;&#10;Description automatically generated">
              <a:extLst>
                <a:ext uri="{FF2B5EF4-FFF2-40B4-BE49-F238E27FC236}">
                  <a16:creationId xmlns:a16="http://schemas.microsoft.com/office/drawing/2014/main" id="{D3F6899E-D19B-CE28-D5C1-4E581964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61"/>
            <a:stretch/>
          </p:blipFill>
          <p:spPr>
            <a:xfrm>
              <a:off x="5712490" y="4033012"/>
              <a:ext cx="2767276" cy="538913"/>
            </a:xfrm>
            <a:prstGeom prst="rect">
              <a:avLst/>
            </a:prstGeom>
          </p:spPr>
        </p:pic>
        <p:pic>
          <p:nvPicPr>
            <p:cNvPr id="17" name="Picture 16" descr="A close-up of a cable&#10;&#10;Description automatically generated">
              <a:extLst>
                <a:ext uri="{FF2B5EF4-FFF2-40B4-BE49-F238E27FC236}">
                  <a16:creationId xmlns:a16="http://schemas.microsoft.com/office/drawing/2014/main" id="{E3D20FF4-060B-9219-C350-501F18F6D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48" y="3565537"/>
              <a:ext cx="3112945" cy="1139841"/>
            </a:xfrm>
            <a:prstGeom prst="rect">
              <a:avLst/>
            </a:prstGeom>
          </p:spPr>
        </p:pic>
        <p:pic>
          <p:nvPicPr>
            <p:cNvPr id="18" name="Picture 17" descr="A close up of a plug&#10;&#10;Description automatically generated">
              <a:extLst>
                <a:ext uri="{FF2B5EF4-FFF2-40B4-BE49-F238E27FC236}">
                  <a16:creationId xmlns:a16="http://schemas.microsoft.com/office/drawing/2014/main" id="{00B76504-8D3F-E66D-42FA-EA2B1055A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3" r="37615" b="27236"/>
            <a:stretch/>
          </p:blipFill>
          <p:spPr>
            <a:xfrm>
              <a:off x="6742445" y="4705378"/>
              <a:ext cx="707366" cy="172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080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Custom 1">
      <a:dk1>
        <a:sysClr val="windowText" lastClr="000000"/>
      </a:dk1>
      <a:lt1>
        <a:sysClr val="window" lastClr="FFFFFF"/>
      </a:lt1>
      <a:dk2>
        <a:srgbClr val="6D6E71"/>
      </a:dk2>
      <a:lt2>
        <a:srgbClr val="A7A9AC"/>
      </a:lt2>
      <a:accent1>
        <a:srgbClr val="163E90"/>
      </a:accent1>
      <a:accent2>
        <a:srgbClr val="6D6E71"/>
      </a:accent2>
      <a:accent3>
        <a:srgbClr val="A7A9AC"/>
      </a:accent3>
      <a:accent4>
        <a:srgbClr val="163E90"/>
      </a:accent4>
      <a:accent5>
        <a:srgbClr val="6D6E71"/>
      </a:accent5>
      <a:accent6>
        <a:srgbClr val="A7A9AC"/>
      </a:accent6>
      <a:hlink>
        <a:srgbClr val="163E90"/>
      </a:hlink>
      <a:folHlink>
        <a:srgbClr val="163E9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Custom 1">
      <a:dk1>
        <a:sysClr val="windowText" lastClr="000000"/>
      </a:dk1>
      <a:lt1>
        <a:sysClr val="window" lastClr="FFFFFF"/>
      </a:lt1>
      <a:dk2>
        <a:srgbClr val="6D6E71"/>
      </a:dk2>
      <a:lt2>
        <a:srgbClr val="A7A9AC"/>
      </a:lt2>
      <a:accent1>
        <a:srgbClr val="163E90"/>
      </a:accent1>
      <a:accent2>
        <a:srgbClr val="6D6E71"/>
      </a:accent2>
      <a:accent3>
        <a:srgbClr val="A7A9AC"/>
      </a:accent3>
      <a:accent4>
        <a:srgbClr val="163E90"/>
      </a:accent4>
      <a:accent5>
        <a:srgbClr val="6D6E71"/>
      </a:accent5>
      <a:accent6>
        <a:srgbClr val="A7A9AC"/>
      </a:accent6>
      <a:hlink>
        <a:srgbClr val="163E90"/>
      </a:hlink>
      <a:folHlink>
        <a:srgbClr val="163E9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2_DividendVTI">
  <a:themeElements>
    <a:clrScheme name="Custom 1">
      <a:dk1>
        <a:sysClr val="windowText" lastClr="000000"/>
      </a:dk1>
      <a:lt1>
        <a:sysClr val="window" lastClr="FFFFFF"/>
      </a:lt1>
      <a:dk2>
        <a:srgbClr val="6D6E71"/>
      </a:dk2>
      <a:lt2>
        <a:srgbClr val="A7A9AC"/>
      </a:lt2>
      <a:accent1>
        <a:srgbClr val="163E90"/>
      </a:accent1>
      <a:accent2>
        <a:srgbClr val="6D6E71"/>
      </a:accent2>
      <a:accent3>
        <a:srgbClr val="A7A9AC"/>
      </a:accent3>
      <a:accent4>
        <a:srgbClr val="163E90"/>
      </a:accent4>
      <a:accent5>
        <a:srgbClr val="6D6E71"/>
      </a:accent5>
      <a:accent6>
        <a:srgbClr val="A7A9AC"/>
      </a:accent6>
      <a:hlink>
        <a:srgbClr val="163E90"/>
      </a:hlink>
      <a:folHlink>
        <a:srgbClr val="163E9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0CA2DDB53AC4A9C45034D81D6AB2D" ma:contentTypeVersion="13" ma:contentTypeDescription="Create a new document." ma:contentTypeScope="" ma:versionID="e09eaf9883b92761fe62981e351d963b">
  <xsd:schema xmlns:xsd="http://www.w3.org/2001/XMLSchema" xmlns:xs="http://www.w3.org/2001/XMLSchema" xmlns:p="http://schemas.microsoft.com/office/2006/metadata/properties" xmlns:ns3="5d3149ef-f069-4219-be9f-f5b4b57a9a5b" xmlns:ns4="7affbf75-0d04-4eec-a5cc-4925671db9a0" targetNamespace="http://schemas.microsoft.com/office/2006/metadata/properties" ma:root="true" ma:fieldsID="aa4a7693cd273ed522aebd859392fecc" ns3:_="" ns4:_="">
    <xsd:import namespace="5d3149ef-f069-4219-be9f-f5b4b57a9a5b"/>
    <xsd:import namespace="7affbf75-0d04-4eec-a5cc-4925671db9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149ef-f069-4219-be9f-f5b4b57a9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bf75-0d04-4eec-a5cc-4925671db9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3149ef-f069-4219-be9f-f5b4b57a9a5b" xsi:nil="true"/>
  </documentManagement>
</p:properties>
</file>

<file path=customXml/itemProps1.xml><?xml version="1.0" encoding="utf-8"?>
<ds:datastoreItem xmlns:ds="http://schemas.openxmlformats.org/officeDocument/2006/customXml" ds:itemID="{6BD4BFA2-8D6C-41F7-9A40-495496E22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149ef-f069-4219-be9f-f5b4b57a9a5b"/>
    <ds:schemaRef ds:uri="7affbf75-0d04-4eec-a5cc-4925671db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5C0E7E-FBFD-4974-BE8F-D7C6AB29BF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8BBFB-73E4-4B91-A396-954F9A9061FB}">
  <ds:schemaRefs>
    <ds:schemaRef ds:uri="http://schemas.microsoft.com/office/2006/documentManagement/types"/>
    <ds:schemaRef ds:uri="http://schemas.microsoft.com/office/infopath/2007/PartnerControls"/>
    <ds:schemaRef ds:uri="7affbf75-0d04-4eec-a5cc-4925671db9a0"/>
    <ds:schemaRef ds:uri="http://purl.org/dc/elements/1.1/"/>
    <ds:schemaRef ds:uri="http://schemas.microsoft.com/office/2006/metadata/properties"/>
    <ds:schemaRef ds:uri="5d3149ef-f069-4219-be9f-f5b4b57a9a5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33344</TotalTime>
  <Words>672</Words>
  <Application>Microsoft Office PowerPoint</Application>
  <PresentationFormat>Widescreen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 2</vt:lpstr>
      <vt:lpstr>DividendVTI</vt:lpstr>
      <vt:lpstr>1_DividendVTI</vt:lpstr>
      <vt:lpstr>2_DividendVTI</vt:lpstr>
      <vt:lpstr>New product introduction</vt:lpstr>
      <vt:lpstr>PowerPoint Presentation</vt:lpstr>
      <vt:lpstr>Deployment architecture</vt:lpstr>
      <vt:lpstr>PowerPoint Presentation</vt:lpstr>
      <vt:lpstr>PowerPoint Presentation</vt:lpstr>
      <vt:lpstr>PowerPoint Presentation</vt:lpstr>
      <vt:lpstr>Key features</vt:lpstr>
      <vt:lpstr>Mounting options</vt:lpstr>
      <vt:lpstr>Compatible cable, included</vt:lpstr>
      <vt:lpstr>Applications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Stelene, Danielle (Amphenol-AS)</dc:creator>
  <cp:lastModifiedBy>Courtney S</cp:lastModifiedBy>
  <cp:revision>196</cp:revision>
  <cp:lastPrinted>2024-07-02T19:26:07Z</cp:lastPrinted>
  <dcterms:created xsi:type="dcterms:W3CDTF">2021-07-01T17:39:48Z</dcterms:created>
  <dcterms:modified xsi:type="dcterms:W3CDTF">2025-02-21T20:28:33Z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0x0101000570CA2DDB53AC4A9C45034D81D6AB2D</vt:lpwstr>
  </property>
  <property fmtid="{D5CDD505-2E9C-101B-9397-08002B2CF9AE}" pid="3" name="MediaServiceImageTags">
    <vt:lpwstr/>
  </property>
</Properties>
</file>