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1"/>
  </p:notesMasterIdLst>
  <p:sldIdLst>
    <p:sldId id="8378" r:id="rId5"/>
    <p:sldId id="2147376960" r:id="rId6"/>
    <p:sldId id="2147377030" r:id="rId7"/>
    <p:sldId id="2147377033" r:id="rId8"/>
    <p:sldId id="8387" r:id="rId9"/>
    <p:sldId id="8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9C5237-7EA1-E2AF-D7C1-FF3524F8726F}" name="Guest User" initials="GU" userId="S::urn:spo:anon#9e84026cfca9153c999f8437f232f0ba20ddffd55592421816268c788a1fadde::" providerId="AD"/>
  <p188:author id="{CC58CB90-A766-8272-DA21-3DF609B2E59E}" name="Raffi Sahul" initials="RS" userId="S::raffi.sahul@wilcoxon.com::e76bc2b1-e2f3-43bf-9ef4-00f15d95e4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D36"/>
    <a:srgbClr val="CE0473"/>
    <a:srgbClr val="FBBA00"/>
    <a:srgbClr val="163E90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89" autoAdjust="0"/>
  </p:normalViewPr>
  <p:slideViewPr>
    <p:cSldViewPr snapToGrid="0">
      <p:cViewPr varScale="1">
        <p:scale>
          <a:sx n="90" d="100"/>
          <a:sy n="90" d="100"/>
        </p:scale>
        <p:origin x="528" y="67"/>
      </p:cViewPr>
      <p:guideLst/>
    </p:cSldViewPr>
  </p:slideViewPr>
  <p:outlineViewPr>
    <p:cViewPr>
      <p:scale>
        <a:sx n="33" d="100"/>
        <a:sy n="33" d="100"/>
      </p:scale>
      <p:origin x="0" y="-65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A0D32-D348-4D8C-89D9-9144F97062F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B6C6-22FA-4C5B-84A9-A01490B7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B6C6-22FA-4C5B-84A9-A01490B7B3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B6C6-22FA-4C5B-84A9-A01490B7B3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B6C6-22FA-4C5B-84A9-A01490B7B3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9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927" y="1696391"/>
            <a:ext cx="4348816" cy="939173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l" defTabSz="4571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5400" b="1" i="0" u="none" strike="noStrike" kern="1200" cap="none" spc="0" normalizeH="0" baseline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Innovating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27" y="2503194"/>
            <a:ext cx="5315914" cy="3262176"/>
          </a:xfrm>
        </p:spPr>
        <p:txBody>
          <a:bodyPr anchor="t">
            <a:noAutofit/>
          </a:bodyPr>
          <a:lstStyle>
            <a:lvl1pPr marL="0" indent="0" algn="l">
              <a:lnSpc>
                <a:spcPts val="5860"/>
              </a:lnSpc>
              <a:spcBef>
                <a:spcPts val="0"/>
              </a:spcBef>
              <a:spcAft>
                <a:spcPts val="0"/>
              </a:spcAft>
              <a:buNone/>
              <a:defRPr sz="5400" cap="none">
                <a:solidFill>
                  <a:schemeClr val="accent1"/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industrial accelerometer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chain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3195F-54AE-99B1-97DE-95FA1E94DC98}"/>
              </a:ext>
            </a:extLst>
          </p:cNvPr>
          <p:cNvSpPr txBox="1"/>
          <p:nvPr userDrawn="1"/>
        </p:nvSpPr>
        <p:spPr>
          <a:xfrm>
            <a:off x="10216949" y="268723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2616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accent1"/>
                </a:solidFill>
                <a:latin typeface="Arial" pitchFamily="34" charset="0"/>
              </a:rPr>
              <a:t>an Amphenol Company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FB462B-BD57-9B59-F86D-23DC6BC32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34" y="333375"/>
            <a:ext cx="2001677" cy="6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64" y="1933308"/>
            <a:ext cx="10797144" cy="404204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992E53-D208-F898-0327-CC459B5A09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3DEEC3-FAB7-3FCD-C9A0-7D9194C8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C971AB73-1E30-70FE-EA3D-45C47EC456BF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87009-D1A7-1435-1B0C-501F7C2C7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3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663" y="1933308"/>
            <a:ext cx="4962298" cy="39277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0" y="1933307"/>
            <a:ext cx="5194769" cy="3927744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980737D-2A42-EE93-3A56-596CA7318E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53665-22D1-B338-FB69-3630FE7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314BA2-7CEB-5BAB-DFC5-A06942B350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88742809-9CEF-74DA-EFF7-595FD0DC849E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137B-12B2-E55B-7E1D-70A7A7999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663" y="1418698"/>
            <a:ext cx="4962299" cy="557784"/>
          </a:xfrm>
        </p:spPr>
        <p:txBody>
          <a:bodyPr anchor="ctr">
            <a:noAutofit/>
          </a:bodyPr>
          <a:lstStyle>
            <a:lvl1pPr marL="0" indent="0">
              <a:buNone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63" y="1986691"/>
            <a:ext cx="4962298" cy="387436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7" y="141869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marL="0" marR="0" lvl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8" y="1986691"/>
            <a:ext cx="5194771" cy="387436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B065139-2DDB-BB4E-2DDE-9154FE410F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BCFFED-A09F-8242-D8AD-01FCE08F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4D4C34-8A88-717C-94DD-87A6213FB40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40D44485-F658-08E4-FE10-202AC275F595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95B30-7BC3-79F3-B7F7-4585376B6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3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70B3686-CE21-0674-C639-BCA3375C60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6714E2-D38B-C5E5-EA17-156B1628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128187-3A87-5F18-73F9-B34A6BA97A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iagonal Stripe 6">
            <a:extLst>
              <a:ext uri="{FF2B5EF4-FFF2-40B4-BE49-F238E27FC236}">
                <a16:creationId xmlns:a16="http://schemas.microsoft.com/office/drawing/2014/main" id="{839165C0-1336-9842-ACA6-5FC34F744111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046A8-2A8C-B664-D03A-A4ED70C60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9A26634-B059-3062-861C-60F41D412E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6400" cy="526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599" y="2336002"/>
            <a:ext cx="10797209" cy="3652047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C5A04-7542-51CB-250A-8C4C5E99B881}"/>
              </a:ext>
            </a:extLst>
          </p:cNvPr>
          <p:cNvSpPr txBox="1"/>
          <p:nvPr userDrawn="1"/>
        </p:nvSpPr>
        <p:spPr>
          <a:xfrm>
            <a:off x="363682" y="6526496"/>
            <a:ext cx="61638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5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© Wilcoxon Sensing Technologies 2024 (an Amphenol Company)  |  Injection molded integral cable NPI training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7CFAE74-7E0A-7143-B50B-25030FE1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</p:sldLayoutIdLst>
  <p:hf hdr="0"/>
  <p:txStyles>
    <p:titleStyle>
      <a:lvl1pPr algn="l" defTabSz="457156" rtl="0" eaLnBrk="1" latinLnBrk="0" hangingPunct="1">
        <a:lnSpc>
          <a:spcPct val="100000"/>
        </a:lnSpc>
        <a:spcBef>
          <a:spcPct val="0"/>
        </a:spcBef>
        <a:buNone/>
        <a:defRPr sz="2600" b="0" kern="1200" cap="none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0" indent="-305970" algn="l" defTabSz="457156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39" indent="-305970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913" indent="-269974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880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845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817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788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759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30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7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hyperlink" Target="https://wilcoxon.com/wp-content/uploads/2025/01/787F-IM-spec-99467A1.pdf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s://wilcoxon.com/wp-content/uploads/2025/01/PCC420V-spec-99350B1.pdf" TargetMode="External"/><Relationship Id="rId5" Type="http://schemas.openxmlformats.org/officeDocument/2006/relationships/hyperlink" Target="https://wilcoxon.com/wp-content/uploads/2025/01/786F-IM-spec-99461A1.pdf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wilcoxon.com/wp-content/uploads/2025/01/PCC420A-spec-99349B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ottle&#10;&#10;Description automatically generated">
            <a:extLst>
              <a:ext uri="{FF2B5EF4-FFF2-40B4-BE49-F238E27FC236}">
                <a16:creationId xmlns:a16="http://schemas.microsoft.com/office/drawing/2014/main" id="{15B46E5E-54EA-A3A5-2F2C-1AF3DEE9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067" y="102741"/>
            <a:ext cx="3939798" cy="6755259"/>
          </a:xfrm>
          <a:prstGeom prst="rect">
            <a:avLst/>
          </a:prstGeom>
        </p:spPr>
      </p:pic>
      <p:pic>
        <p:nvPicPr>
          <p:cNvPr id="5" name="Picture 4" descr="A row of glass bottles&#10;&#10;Description automatically generated">
            <a:extLst>
              <a:ext uri="{FF2B5EF4-FFF2-40B4-BE49-F238E27FC236}">
                <a16:creationId xmlns:a16="http://schemas.microsoft.com/office/drawing/2014/main" id="{E8102369-0E2B-3352-CB31-C2B01C248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609" y="327757"/>
            <a:ext cx="3477846" cy="65302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B2956F-8CD1-42F7-A7E0-EB673BCCD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154" y="1984258"/>
            <a:ext cx="4911651" cy="631942"/>
          </a:xfrm>
        </p:spPr>
        <p:txBody>
          <a:bodyPr>
            <a:noAutofit/>
          </a:bodyPr>
          <a:lstStyle/>
          <a:p>
            <a:r>
              <a:rPr lang="en-US" sz="3600" dirty="0"/>
              <a:t>Product introduction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D8C3AC01-37DB-92BC-394C-1A0E5B39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54" y="2503194"/>
            <a:ext cx="5585928" cy="3262176"/>
          </a:xfrm>
        </p:spPr>
        <p:txBody>
          <a:bodyPr/>
          <a:lstStyle/>
          <a:p>
            <a:r>
              <a:rPr lang="en-US" sz="4800" dirty="0"/>
              <a:t>Injection molded integral cable accelerometers</a:t>
            </a:r>
          </a:p>
        </p:txBody>
      </p:sp>
      <p:pic>
        <p:nvPicPr>
          <p:cNvPr id="3" name="Picture 2" descr="A close-up of a blue valve&#10;&#10;Description automatically generated">
            <a:extLst>
              <a:ext uri="{FF2B5EF4-FFF2-40B4-BE49-F238E27FC236}">
                <a16:creationId xmlns:a16="http://schemas.microsoft.com/office/drawing/2014/main" id="{1BB626A6-6C7D-A5C7-1942-D8B627BB6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45" y="0"/>
            <a:ext cx="425568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1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25FAD0-5A26-6432-257D-105938E16CEA}"/>
              </a:ext>
            </a:extLst>
          </p:cNvPr>
          <p:cNvSpPr/>
          <p:nvPr/>
        </p:nvSpPr>
        <p:spPr>
          <a:xfrm>
            <a:off x="442914" y="1517354"/>
            <a:ext cx="7618906" cy="4172246"/>
          </a:xfrm>
          <a:prstGeom prst="rect">
            <a:avLst/>
          </a:prstGeom>
          <a:solidFill>
            <a:schemeClr val="accent3">
              <a:lumMod val="20000"/>
              <a:lumOff val="80000"/>
              <a:alpha val="597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gonal Stripe 6">
            <a:extLst>
              <a:ext uri="{FF2B5EF4-FFF2-40B4-BE49-F238E27FC236}">
                <a16:creationId xmlns:a16="http://schemas.microsoft.com/office/drawing/2014/main" id="{8847CD79-DF78-1CD1-4B5E-155A05EBC993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157E800-3BE7-03B0-EE5F-ED59B9B08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4911F-5AD3-71F3-BC15-8ECB494EBE7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1332" y="280265"/>
            <a:ext cx="10797144" cy="557784"/>
          </a:xfrm>
        </p:spPr>
        <p:txBody>
          <a:bodyPr lIns="0" tIns="0">
            <a:noAutofit/>
          </a:bodyPr>
          <a:lstStyle/>
          <a:p>
            <a:pPr fontAlgn="t">
              <a:lnSpc>
                <a:spcPct val="100000"/>
              </a:lnSpc>
              <a:spcBef>
                <a:spcPts val="1008"/>
              </a:spcBef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sz="2600" cap="none" dirty="0">
                <a:solidFill>
                  <a:schemeClr val="tx2"/>
                </a:solidFill>
              </a:rPr>
              <a:t>roduct overview</a:t>
            </a:r>
            <a:br>
              <a:rPr lang="en-US" sz="2600" cap="none" dirty="0">
                <a:solidFill>
                  <a:schemeClr val="tx2"/>
                </a:solidFill>
              </a:rPr>
            </a:br>
            <a:r>
              <a:rPr lang="en-US" sz="2600" cap="none" dirty="0"/>
              <a:t>New injection molded integral cable sensors</a:t>
            </a:r>
            <a:br>
              <a:rPr lang="en-US" sz="2600" cap="none" dirty="0">
                <a:solidFill>
                  <a:schemeClr val="tx2"/>
                </a:solidFill>
              </a:rPr>
            </a:br>
            <a:endParaRPr lang="en-US" sz="2600" cap="none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5AFF88C-0DFF-5931-D26D-082B07EF286C}"/>
              </a:ext>
            </a:extLst>
          </p:cNvPr>
          <p:cNvSpPr txBox="1">
            <a:spLocks/>
          </p:cNvSpPr>
          <p:nvPr/>
        </p:nvSpPr>
        <p:spPr>
          <a:xfrm>
            <a:off x="826750" y="1517550"/>
            <a:ext cx="7235070" cy="417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General-purpose accelerometers: </a:t>
            </a:r>
            <a:r>
              <a:rPr lang="en-US" sz="1600" b="1" dirty="0">
                <a:solidFill>
                  <a:schemeClr val="accent1"/>
                </a:solidFill>
                <a:cs typeface="Calibri"/>
              </a:rPr>
              <a:t>786F-IM-J9T2A, 787F-IM-J9T2A</a:t>
            </a:r>
            <a:endParaRPr lang="en-US" sz="16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1" dirty="0">
                <a:cs typeface="Calibri"/>
              </a:rPr>
              <a:t>786F and 787F are still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4-20 mA vibration sensors: </a:t>
            </a:r>
            <a:r>
              <a:rPr lang="en-US" sz="1600" b="1" dirty="0">
                <a:solidFill>
                  <a:schemeClr val="accent1"/>
                </a:solidFill>
                <a:cs typeface="Calibri"/>
              </a:rPr>
              <a:t>PCC420A-F-IM, PCC420V-F-IM</a:t>
            </a:r>
            <a:endParaRPr lang="en-US" sz="16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1" dirty="0">
                <a:cs typeface="Calibri"/>
              </a:rPr>
              <a:t>Wilcoxon’s first top-exit integral cable vibration transmitter sensors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Shorter lead times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chemeClr val="accent1"/>
                </a:solidFill>
              </a:rPr>
              <a:t>lower price</a:t>
            </a:r>
            <a:r>
              <a:rPr lang="en-US" sz="1600" dirty="0"/>
              <a:t> with zero loss of performance</a:t>
            </a:r>
          </a:p>
          <a:p>
            <a:pPr lvl="1"/>
            <a:r>
              <a:rPr lang="en-US" sz="1301" dirty="0"/>
              <a:t>Exact same premium quality Wilcoxon sensors with </a:t>
            </a:r>
            <a:r>
              <a:rPr lang="en-US" sz="1301" b="1" dirty="0">
                <a:solidFill>
                  <a:schemeClr val="accent1"/>
                </a:solidFill>
              </a:rPr>
              <a:t>industry-leading MTBF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CD596D-F873-56B2-ED53-8D88BB5752D8}"/>
              </a:ext>
            </a:extLst>
          </p:cNvPr>
          <p:cNvGrpSpPr/>
          <p:nvPr/>
        </p:nvGrpSpPr>
        <p:grpSpPr>
          <a:xfrm>
            <a:off x="8779932" y="0"/>
            <a:ext cx="1371601" cy="5799667"/>
            <a:chOff x="8779932" y="0"/>
            <a:chExt cx="1371601" cy="5799667"/>
          </a:xfrm>
        </p:grpSpPr>
        <p:pic>
          <p:nvPicPr>
            <p:cNvPr id="7" name="Picture 6" descr="A yellow wire coming out of a black tube&#10;&#10;Description automatically generated">
              <a:extLst>
                <a:ext uri="{FF2B5EF4-FFF2-40B4-BE49-F238E27FC236}">
                  <a16:creationId xmlns:a16="http://schemas.microsoft.com/office/drawing/2014/main" id="{AA3D7D18-6862-ED46-C987-6C1E16CA5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932" y="0"/>
              <a:ext cx="1371601" cy="5799667"/>
            </a:xfrm>
            <a:prstGeom prst="rect">
              <a:avLst/>
            </a:prstGeom>
          </p:spPr>
        </p:pic>
        <p:pic>
          <p:nvPicPr>
            <p:cNvPr id="9" name="Picture 8" descr="A yellow wire coming out of a black tube&#10;&#10;Description automatically generated">
              <a:extLst>
                <a:ext uri="{FF2B5EF4-FFF2-40B4-BE49-F238E27FC236}">
                  <a16:creationId xmlns:a16="http://schemas.microsoft.com/office/drawing/2014/main" id="{A744D8E1-59CE-FA56-4100-AA48D3AAC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2938" t="60831" r="40500" b="3581"/>
            <a:stretch/>
          </p:blipFill>
          <p:spPr>
            <a:xfrm>
              <a:off x="8779932" y="3359020"/>
              <a:ext cx="1371601" cy="244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80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97457-1226-E0D2-29A8-117B9C5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6DDA-53DC-22AD-95C8-4C2A4F6E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33308"/>
            <a:ext cx="6216442" cy="4042042"/>
          </a:xfrm>
        </p:spPr>
        <p:txBody>
          <a:bodyPr>
            <a:normAutofit/>
          </a:bodyPr>
          <a:lstStyle/>
          <a:p>
            <a:r>
              <a:rPr lang="en-US" dirty="0"/>
              <a:t>Injection molded integral cable with simplified design and fewer points of potential failure</a:t>
            </a:r>
          </a:p>
          <a:p>
            <a:r>
              <a:rPr lang="en-US" dirty="0"/>
              <a:t>Rugged cable-connector interface and more substantial protection in harsh plant environments, IP67</a:t>
            </a:r>
          </a:p>
          <a:p>
            <a:r>
              <a:rPr lang="en-US" dirty="0"/>
              <a:t>J9T2A shielded, twisted pair cable with yellow, Teflon jacket, rated to 392 °F  (200 °C)</a:t>
            </a:r>
          </a:p>
          <a:p>
            <a:r>
              <a:rPr lang="en-US" dirty="0"/>
              <a:t>Affordable integral cable accelerometer without loss of quality or reliability</a:t>
            </a:r>
          </a:p>
          <a:p>
            <a:pPr lvl="1"/>
            <a:r>
              <a:rPr lang="en-US" dirty="0"/>
              <a:t>Hermetically sealed</a:t>
            </a:r>
          </a:p>
          <a:p>
            <a:pPr lvl="1"/>
            <a:r>
              <a:rPr lang="en-US" dirty="0"/>
              <a:t>316L stainless steel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30EC7-8084-A041-1F19-DDB89C0943E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F1476-5125-9078-B670-E653AF8D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close-up of several connectors&#10;&#10;Description automatically generated">
            <a:extLst>
              <a:ext uri="{FF2B5EF4-FFF2-40B4-BE49-F238E27FC236}">
                <a16:creationId xmlns:a16="http://schemas.microsoft.com/office/drawing/2014/main" id="{7F0E01E0-AEC5-48D1-6B84-2E2ED38A5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603" y="1476487"/>
            <a:ext cx="3752665" cy="391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5F2DA-5FE5-156D-BE12-04324C2CBA4F}"/>
              </a:ext>
            </a:extLst>
          </p:cNvPr>
          <p:cNvSpPr txBox="1"/>
          <p:nvPr/>
        </p:nvSpPr>
        <p:spPr>
          <a:xfrm>
            <a:off x="8497013" y="5413116"/>
            <a:ext cx="3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 new F-IM models, cable shield isolated from the case.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4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DE190-F8F0-4872-9001-C963FD6DE8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B3851-572F-69D1-90B2-FFDBE385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228B-A9A7-EE71-F890-AF47A467D3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Legacy models remain available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0A8F928-127E-DA06-038B-B307B9F606A5}"/>
              </a:ext>
            </a:extLst>
          </p:cNvPr>
          <p:cNvSpPr txBox="1">
            <a:spLocks/>
          </p:cNvSpPr>
          <p:nvPr/>
        </p:nvSpPr>
        <p:spPr>
          <a:xfrm>
            <a:off x="810000" y="5558913"/>
            <a:ext cx="2115477" cy="557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786F      786F-IM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42CE3A-45F8-E1E1-3BB7-E269661CD903}"/>
              </a:ext>
            </a:extLst>
          </p:cNvPr>
          <p:cNvGrpSpPr/>
          <p:nvPr/>
        </p:nvGrpSpPr>
        <p:grpSpPr>
          <a:xfrm>
            <a:off x="816779" y="1759424"/>
            <a:ext cx="914400" cy="3799489"/>
            <a:chOff x="1920965" y="1329237"/>
            <a:chExt cx="914400" cy="3799489"/>
          </a:xfrm>
        </p:grpSpPr>
        <p:pic>
          <p:nvPicPr>
            <p:cNvPr id="27" name="Picture 26" descr="A close-up of a metal object&#10;&#10;Description automatically generated">
              <a:extLst>
                <a:ext uri="{FF2B5EF4-FFF2-40B4-BE49-F238E27FC236}">
                  <a16:creationId xmlns:a16="http://schemas.microsoft.com/office/drawing/2014/main" id="{0EE8AEF9-674E-4C52-CA47-0FE403CB6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0965" y="1329237"/>
              <a:ext cx="914400" cy="3799489"/>
            </a:xfrm>
            <a:prstGeom prst="rect">
              <a:avLst/>
            </a:prstGeom>
          </p:spPr>
        </p:pic>
        <p:pic>
          <p:nvPicPr>
            <p:cNvPr id="29" name="Picture 28" descr="A close-up of a metal object&#10;&#10;Description automatically generated">
              <a:extLst>
                <a:ext uri="{FF2B5EF4-FFF2-40B4-BE49-F238E27FC236}">
                  <a16:creationId xmlns:a16="http://schemas.microsoft.com/office/drawing/2014/main" id="{4F6F8811-B81F-710B-1447-E488645E1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0965" y="1329237"/>
              <a:ext cx="914400" cy="116618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01926E-ECF0-B357-9850-8AFE346AE058}"/>
              </a:ext>
            </a:extLst>
          </p:cNvPr>
          <p:cNvGrpSpPr/>
          <p:nvPr/>
        </p:nvGrpSpPr>
        <p:grpSpPr>
          <a:xfrm>
            <a:off x="7583629" y="1174651"/>
            <a:ext cx="3811053" cy="4860496"/>
            <a:chOff x="7583629" y="1174651"/>
            <a:chExt cx="3811053" cy="4860496"/>
          </a:xfrm>
        </p:grpSpPr>
        <p:pic>
          <p:nvPicPr>
            <p:cNvPr id="11" name="Picture 10" descr="A close-up of a pipe&#10;&#10;Description automatically generated">
              <a:extLst>
                <a:ext uri="{FF2B5EF4-FFF2-40B4-BE49-F238E27FC236}">
                  <a16:creationId xmlns:a16="http://schemas.microsoft.com/office/drawing/2014/main" id="{60D6797A-2336-08AA-8F40-32F290EFB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3629" y="4943225"/>
              <a:ext cx="3753320" cy="1032584"/>
            </a:xfrm>
            <a:prstGeom prst="rect">
              <a:avLst/>
            </a:prstGeom>
          </p:spPr>
        </p:pic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0D2CA25E-2DA7-11D6-D39C-86879D85FB36}"/>
                </a:ext>
              </a:extLst>
            </p:cNvPr>
            <p:cNvSpPr txBox="1">
              <a:spLocks/>
            </p:cNvSpPr>
            <p:nvPr/>
          </p:nvSpPr>
          <p:spPr>
            <a:xfrm>
              <a:off x="9790259" y="4791512"/>
              <a:ext cx="1604423" cy="557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PCC420-F-IM</a:t>
              </a:r>
            </a:p>
          </p:txBody>
        </p:sp>
        <p:pic>
          <p:nvPicPr>
            <p:cNvPr id="7" name="Picture 6" descr="A close-up of a metal device&#10;&#10;Description automatically generated">
              <a:extLst>
                <a:ext uri="{FF2B5EF4-FFF2-40B4-BE49-F238E27FC236}">
                  <a16:creationId xmlns:a16="http://schemas.microsoft.com/office/drawing/2014/main" id="{C0CDF8AA-1042-87AB-3FE5-80D279AB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4816" y="2639347"/>
              <a:ext cx="1330856" cy="2368924"/>
            </a:xfrm>
            <a:prstGeom prst="rect">
              <a:avLst/>
            </a:prstGeom>
          </p:spPr>
        </p:pic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0A74FF4C-7D57-FB81-AC38-C0B6F9D2B041}"/>
                </a:ext>
              </a:extLst>
            </p:cNvPr>
            <p:cNvSpPr txBox="1">
              <a:spLocks/>
            </p:cNvSpPr>
            <p:nvPr/>
          </p:nvSpPr>
          <p:spPr>
            <a:xfrm>
              <a:off x="8702213" y="4791512"/>
              <a:ext cx="1165443" cy="33082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PCC420</a:t>
              </a:r>
            </a:p>
          </p:txBody>
        </p: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7089ABE5-B7E9-A6A4-5A56-C55DC996561D}"/>
                </a:ext>
              </a:extLst>
            </p:cNvPr>
            <p:cNvSpPr txBox="1">
              <a:spLocks/>
            </p:cNvSpPr>
            <p:nvPr/>
          </p:nvSpPr>
          <p:spPr>
            <a:xfrm>
              <a:off x="8624816" y="5673069"/>
              <a:ext cx="1604423" cy="3620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PCC423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2E74E7-BA7C-40A6-C87B-2AD79E5A78CA}"/>
                </a:ext>
              </a:extLst>
            </p:cNvPr>
            <p:cNvGrpSpPr/>
            <p:nvPr/>
          </p:nvGrpSpPr>
          <p:grpSpPr>
            <a:xfrm>
              <a:off x="9930891" y="1174651"/>
              <a:ext cx="1330856" cy="3760107"/>
              <a:chOff x="9930891" y="1174651"/>
              <a:chExt cx="1330856" cy="3760107"/>
            </a:xfrm>
          </p:grpSpPr>
          <p:pic>
            <p:nvPicPr>
              <p:cNvPr id="10" name="Picture 9" descr="A close-up of a metal device&#10;&#10;Description automatically generated">
                <a:extLst>
                  <a:ext uri="{FF2B5EF4-FFF2-40B4-BE49-F238E27FC236}">
                    <a16:creationId xmlns:a16="http://schemas.microsoft.com/office/drawing/2014/main" id="{2F553342-3374-DF9B-7199-D168EFFB2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30891" y="2565834"/>
                <a:ext cx="1330856" cy="2368924"/>
              </a:xfrm>
              <a:prstGeom prst="rect">
                <a:avLst/>
              </a:prstGeom>
            </p:spPr>
          </p:pic>
          <p:pic>
            <p:nvPicPr>
              <p:cNvPr id="13" name="Picture 12" descr="A yellow wire coming out of a black tube&#10;&#10;Description automatically generated">
                <a:extLst>
                  <a:ext uri="{FF2B5EF4-FFF2-40B4-BE49-F238E27FC236}">
                    <a16:creationId xmlns:a16="http://schemas.microsoft.com/office/drawing/2014/main" id="{2001B33C-5F8C-8E91-ED91-ADCBDC6650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29238" y="1174651"/>
                <a:ext cx="1007728" cy="2180836"/>
              </a:xfrm>
              <a:prstGeom prst="rect">
                <a:avLst/>
              </a:prstGeom>
            </p:spPr>
          </p:pic>
          <p:pic>
            <p:nvPicPr>
              <p:cNvPr id="16" name="Picture 15" descr="A yellow wire coming out of a black tube&#10;&#10;Description automatically generated">
                <a:extLst>
                  <a:ext uri="{FF2B5EF4-FFF2-40B4-BE49-F238E27FC236}">
                    <a16:creationId xmlns:a16="http://schemas.microsoft.com/office/drawing/2014/main" id="{30555C71-F367-7C55-4226-3C08853D8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38" t="54642" r="40500" b="19945"/>
              <a:stretch/>
            </p:blipFill>
            <p:spPr>
              <a:xfrm>
                <a:off x="10230884" y="2066488"/>
                <a:ext cx="1007728" cy="1280532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9F9461-959D-4FF9-01F1-C7BE28C2CB6F}"/>
              </a:ext>
            </a:extLst>
          </p:cNvPr>
          <p:cNvGrpSpPr/>
          <p:nvPr/>
        </p:nvGrpSpPr>
        <p:grpSpPr>
          <a:xfrm>
            <a:off x="3087094" y="1723564"/>
            <a:ext cx="5270976" cy="2213590"/>
            <a:chOff x="3087094" y="1723564"/>
            <a:chExt cx="5270976" cy="2213590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E609EE7E-FD02-90D0-8E5A-7BE1AA0D3918}"/>
                </a:ext>
              </a:extLst>
            </p:cNvPr>
            <p:cNvSpPr txBox="1">
              <a:spLocks/>
            </p:cNvSpPr>
            <p:nvPr/>
          </p:nvSpPr>
          <p:spPr>
            <a:xfrm>
              <a:off x="3087094" y="2124230"/>
              <a:ext cx="1060822" cy="557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787F</a:t>
              </a:r>
            </a:p>
            <a:p>
              <a:pPr marL="0" indent="0" algn="r">
                <a:buNone/>
              </a:pPr>
              <a:r>
                <a:rPr lang="en-US" sz="2400" b="1" dirty="0">
                  <a:solidFill>
                    <a:schemeClr val="accent1"/>
                  </a:solidFill>
                </a:rPr>
                <a:t>      </a:t>
              </a:r>
            </a:p>
            <a:p>
              <a:pPr marL="0" indent="0" algn="r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787F-IM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E7D041-0DD6-7DF8-8B4B-3B541D8D26A9}"/>
                </a:ext>
              </a:extLst>
            </p:cNvPr>
            <p:cNvGrpSpPr/>
            <p:nvPr/>
          </p:nvGrpSpPr>
          <p:grpSpPr>
            <a:xfrm>
              <a:off x="4197419" y="1723564"/>
              <a:ext cx="4160651" cy="1032584"/>
              <a:chOff x="4946631" y="5052157"/>
              <a:chExt cx="4160651" cy="1032584"/>
            </a:xfrm>
          </p:grpSpPr>
          <p:pic>
            <p:nvPicPr>
              <p:cNvPr id="22" name="Picture 21" descr="A close-up of a black and yellow baseball bat&#10;&#10;Description automatically generated">
                <a:extLst>
                  <a:ext uri="{FF2B5EF4-FFF2-40B4-BE49-F238E27FC236}">
                    <a16:creationId xmlns:a16="http://schemas.microsoft.com/office/drawing/2014/main" id="{452CA93C-3D39-6EFD-CF55-D362C83A00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44" t="9360" r="1909" b="9143"/>
              <a:stretch/>
            </p:blipFill>
            <p:spPr>
              <a:xfrm>
                <a:off x="4946631" y="5052157"/>
                <a:ext cx="4160651" cy="1032584"/>
              </a:xfrm>
              <a:prstGeom prst="rect">
                <a:avLst/>
              </a:prstGeom>
            </p:spPr>
          </p:pic>
          <p:pic>
            <p:nvPicPr>
              <p:cNvPr id="23" name="Picture 22" descr="A close-up of a black and yellow baseball bat&#10;&#10;Description automatically generated">
                <a:extLst>
                  <a:ext uri="{FF2B5EF4-FFF2-40B4-BE49-F238E27FC236}">
                    <a16:creationId xmlns:a16="http://schemas.microsoft.com/office/drawing/2014/main" id="{6E7470AF-A9CF-AD64-105A-C071FE5CA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50" t="9360" r="1909" b="9143"/>
              <a:stretch/>
            </p:blipFill>
            <p:spPr>
              <a:xfrm>
                <a:off x="7558400" y="5052157"/>
                <a:ext cx="1548882" cy="1032584"/>
              </a:xfrm>
              <a:prstGeom prst="rect">
                <a:avLst/>
              </a:prstGeom>
            </p:spPr>
          </p:pic>
        </p:grpSp>
        <p:pic>
          <p:nvPicPr>
            <p:cNvPr id="20" name="Picture 19" descr="A yellow cable with a black handle&#10;&#10;Description automatically generated">
              <a:extLst>
                <a:ext uri="{FF2B5EF4-FFF2-40B4-BE49-F238E27FC236}">
                  <a16:creationId xmlns:a16="http://schemas.microsoft.com/office/drawing/2014/main" id="{50B8479B-3995-611D-9BA3-6017D6B00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0000">
              <a:off x="4117015" y="2904571"/>
              <a:ext cx="4160651" cy="1032583"/>
            </a:xfrm>
            <a:prstGeom prst="rect">
              <a:avLst/>
            </a:prstGeom>
          </p:spPr>
        </p:pic>
        <p:pic>
          <p:nvPicPr>
            <p:cNvPr id="21" name="Picture 20" descr="A yellow cable with a black handle&#10;&#10;Description automatically generated">
              <a:extLst>
                <a:ext uri="{FF2B5EF4-FFF2-40B4-BE49-F238E27FC236}">
                  <a16:creationId xmlns:a16="http://schemas.microsoft.com/office/drawing/2014/main" id="{BFD17554-F5BD-EB82-D74C-BA49C79BB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837" t="46090" r="70443" b="32737"/>
            <a:stretch/>
          </p:blipFill>
          <p:spPr>
            <a:xfrm rot="180000">
              <a:off x="4117167" y="2831231"/>
              <a:ext cx="1536284" cy="1032583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DC76BA9-27BE-E150-01B2-82DD76A25E9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339"/>
          <a:stretch/>
        </p:blipFill>
        <p:spPr>
          <a:xfrm>
            <a:off x="1796822" y="1759423"/>
            <a:ext cx="1371719" cy="38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factory with many towers and a body of water&#10;&#10;Description automatically generated">
            <a:extLst>
              <a:ext uri="{FF2B5EF4-FFF2-40B4-BE49-F238E27FC236}">
                <a16:creationId xmlns:a16="http://schemas.microsoft.com/office/drawing/2014/main" id="{80BEACD9-8C65-069A-F50E-DB653C05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9E94F9-6CBA-5953-5222-D37263170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12" b="-4957"/>
          <a:stretch/>
        </p:blipFill>
        <p:spPr>
          <a:xfrm>
            <a:off x="6868173" y="-2505488"/>
            <a:ext cx="4549955" cy="11033760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8B68C-4FD3-9F2C-622A-FD314AA57A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  <p:sp>
        <p:nvSpPr>
          <p:cNvPr id="4" name="Diagonal Stripe 6">
            <a:extLst>
              <a:ext uri="{FF2B5EF4-FFF2-40B4-BE49-F238E27FC236}">
                <a16:creationId xmlns:a16="http://schemas.microsoft.com/office/drawing/2014/main" id="{AD6C1943-0937-8074-7744-ED3B69E3D853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rgbClr val="163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DE016C-1F67-97C6-F6F4-1B3584B9F782}"/>
              </a:ext>
            </a:extLst>
          </p:cNvPr>
          <p:cNvSpPr txBox="1">
            <a:spLocks/>
          </p:cNvSpPr>
          <p:nvPr/>
        </p:nvSpPr>
        <p:spPr>
          <a:xfrm>
            <a:off x="901395" y="283497"/>
            <a:ext cx="9900923" cy="1168229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100000"/>
              </a:lnSpc>
              <a:spcBef>
                <a:spcPts val="1008"/>
              </a:spcBef>
              <a:buNone/>
            </a:pPr>
            <a:r>
              <a:rPr lang="en-US" sz="2600" dirty="0">
                <a:solidFill>
                  <a:schemeClr val="tx2"/>
                </a:solidFill>
              </a:rPr>
              <a:t>Specifications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Click the spec to download</a:t>
            </a: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FAFEAAC0-C533-EDC5-C1F3-E3E7266E15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451726"/>
            <a:ext cx="2690846" cy="3474720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1F6DC9DD-4169-7E14-7555-D0B5FA01029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264" y="1451726"/>
            <a:ext cx="2694400" cy="3474720"/>
          </a:xfrm>
          <a:prstGeom prst="rect">
            <a:avLst/>
          </a:prstGeom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id="{172B458A-0093-24D0-260F-EF3668AB7A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66" y="1451726"/>
            <a:ext cx="2679192" cy="3474720"/>
          </a:xfrm>
          <a:prstGeom prst="rect">
            <a:avLst/>
          </a:prstGeom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C76B1991-CEEA-D5E6-47C3-2F54F5A6B13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254" y="1451726"/>
            <a:ext cx="268981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factory with many towers at night&#10;&#10;Description automatically generated with medium confidence">
            <a:extLst>
              <a:ext uri="{FF2B5EF4-FFF2-40B4-BE49-F238E27FC236}">
                <a16:creationId xmlns:a16="http://schemas.microsoft.com/office/drawing/2014/main" id="{CC9400C0-1A1D-F2E2-CCB7-7DE35B834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6" r="75934" b="-89"/>
          <a:stretch/>
        </p:blipFill>
        <p:spPr>
          <a:xfrm>
            <a:off x="0" y="0"/>
            <a:ext cx="2934108" cy="6858000"/>
          </a:xfrm>
          <a:custGeom>
            <a:avLst/>
            <a:gdLst>
              <a:gd name="connsiteX0" fmla="*/ 0 w 2934108"/>
              <a:gd name="connsiteY0" fmla="*/ 0 h 6858000"/>
              <a:gd name="connsiteX1" fmla="*/ 1145739 w 2934108"/>
              <a:gd name="connsiteY1" fmla="*/ 0 h 6858000"/>
              <a:gd name="connsiteX2" fmla="*/ 2934108 w 2934108"/>
              <a:gd name="connsiteY2" fmla="*/ 6858000 h 6858000"/>
              <a:gd name="connsiteX3" fmla="*/ 0 w 2934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108" h="6858000">
                <a:moveTo>
                  <a:pt x="0" y="0"/>
                </a:moveTo>
                <a:lnTo>
                  <a:pt x="1145739" y="0"/>
                </a:lnTo>
                <a:lnTo>
                  <a:pt x="29341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Picture 1" descr="A factory with many towers at night&#10;&#10;Description automatically generated with medium confidence">
            <a:extLst>
              <a:ext uri="{FF2B5EF4-FFF2-40B4-BE49-F238E27FC236}">
                <a16:creationId xmlns:a16="http://schemas.microsoft.com/office/drawing/2014/main" id="{2D60C7D9-99F1-039C-FAC2-541211B97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9EEA0B-F030-E534-3908-046955D2B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24" t="57228" r="-905" b="16243"/>
          <a:stretch/>
        </p:blipFill>
        <p:spPr>
          <a:xfrm>
            <a:off x="11043068" y="220138"/>
            <a:ext cx="792268" cy="834028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157E800-3BE7-03B0-EE5F-ED59B9B08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8EB1917D-D916-47CA-5BF8-C5A5AADF5211}"/>
              </a:ext>
            </a:extLst>
          </p:cNvPr>
          <p:cNvSpPr/>
          <p:nvPr/>
        </p:nvSpPr>
        <p:spPr>
          <a:xfrm flipH="1">
            <a:off x="859286" y="-1066799"/>
            <a:ext cx="4214678" cy="1022040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C17B8E-B97F-3D9B-C343-092589213A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3"/>
          <a:stretch/>
        </p:blipFill>
        <p:spPr>
          <a:xfrm>
            <a:off x="11043068" y="220138"/>
            <a:ext cx="792268" cy="8340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8191D1-D7DE-EC14-6B8F-322BA225467E}"/>
              </a:ext>
            </a:extLst>
          </p:cNvPr>
          <p:cNvSpPr txBox="1">
            <a:spLocks/>
          </p:cNvSpPr>
          <p:nvPr/>
        </p:nvSpPr>
        <p:spPr>
          <a:xfrm>
            <a:off x="5405669" y="2409978"/>
            <a:ext cx="5715565" cy="246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videndVTI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A7A9AC"/>
      </a:lt2>
      <a:accent1>
        <a:srgbClr val="163E90"/>
      </a:accent1>
      <a:accent2>
        <a:srgbClr val="6D6E71"/>
      </a:accent2>
      <a:accent3>
        <a:srgbClr val="A7A9AC"/>
      </a:accent3>
      <a:accent4>
        <a:srgbClr val="163E90"/>
      </a:accent4>
      <a:accent5>
        <a:srgbClr val="6D6E71"/>
      </a:accent5>
      <a:accent6>
        <a:srgbClr val="A7A9AC"/>
      </a:accent6>
      <a:hlink>
        <a:srgbClr val="163E90"/>
      </a:hlink>
      <a:folHlink>
        <a:srgbClr val="163E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3149ef-f069-4219-be9f-f5b4b57a9a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0CA2DDB53AC4A9C45034D81D6AB2D" ma:contentTypeVersion="13" ma:contentTypeDescription="Create a new document." ma:contentTypeScope="" ma:versionID="e09eaf9883b92761fe62981e351d963b">
  <xsd:schema xmlns:xsd="http://www.w3.org/2001/XMLSchema" xmlns:xs="http://www.w3.org/2001/XMLSchema" xmlns:p="http://schemas.microsoft.com/office/2006/metadata/properties" xmlns:ns3="5d3149ef-f069-4219-be9f-f5b4b57a9a5b" xmlns:ns4="7affbf75-0d04-4eec-a5cc-4925671db9a0" targetNamespace="http://schemas.microsoft.com/office/2006/metadata/properties" ma:root="true" ma:fieldsID="aa4a7693cd273ed522aebd859392fecc" ns3:_="" ns4:_="">
    <xsd:import namespace="5d3149ef-f069-4219-be9f-f5b4b57a9a5b"/>
    <xsd:import namespace="7affbf75-0d04-4eec-a5cc-4925671db9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149ef-f069-4219-be9f-f5b4b57a9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bf75-0d04-4eec-a5cc-4925671db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8BBFB-73E4-4B91-A396-954F9A9061FB}">
  <ds:schemaRefs>
    <ds:schemaRef ds:uri="http://schemas.microsoft.com/office/2006/documentManagement/types"/>
    <ds:schemaRef ds:uri="http://schemas.microsoft.com/office/infopath/2007/PartnerControls"/>
    <ds:schemaRef ds:uri="7affbf75-0d04-4eec-a5cc-4925671db9a0"/>
    <ds:schemaRef ds:uri="http://purl.org/dc/elements/1.1/"/>
    <ds:schemaRef ds:uri="http://schemas.microsoft.com/office/2006/metadata/properties"/>
    <ds:schemaRef ds:uri="5d3149ef-f069-4219-be9f-f5b4b57a9a5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5C0E7E-FBFD-4974-BE8F-D7C6AB29BF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4BFA2-8D6C-41F7-9A40-495496E22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149ef-f069-4219-be9f-f5b4b57a9a5b"/>
    <ds:schemaRef ds:uri="7affbf75-0d04-4eec-a5cc-4925671db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35302</TotalTime>
  <Words>175</Words>
  <Application>Microsoft Office PowerPoint</Application>
  <PresentationFormat>Widescreen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Wingdings 2</vt:lpstr>
      <vt:lpstr>DividendVTI</vt:lpstr>
      <vt:lpstr>Product introduction</vt:lpstr>
      <vt:lpstr>PowerPoint Presentation</vt:lpstr>
      <vt:lpstr>Key features</vt:lpstr>
      <vt:lpstr>Before &amp; After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Stelene, Danielle (Amphenol-AS)</dc:creator>
  <cp:lastModifiedBy>Courtney S</cp:lastModifiedBy>
  <cp:revision>168</cp:revision>
  <cp:lastPrinted>2024-07-02T19:26:07Z</cp:lastPrinted>
  <dcterms:created xsi:type="dcterms:W3CDTF">2021-07-01T17:39:48Z</dcterms:created>
  <dcterms:modified xsi:type="dcterms:W3CDTF">2025-02-13T20:02:19Z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0x0101000570CA2DDB53AC4A9C45034D81D6AB2D</vt:lpwstr>
  </property>
  <property fmtid="{D5CDD505-2E9C-101B-9397-08002B2CF9AE}" pid="3" name="MediaServiceImageTags">
    <vt:lpwstr/>
  </property>
</Properties>
</file>